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2"/>
  </p:notesMasterIdLst>
  <p:sldIdLst>
    <p:sldId id="322" r:id="rId2"/>
    <p:sldId id="256" r:id="rId3"/>
    <p:sldId id="258" r:id="rId4"/>
    <p:sldId id="259" r:id="rId5"/>
    <p:sldId id="297" r:id="rId6"/>
    <p:sldId id="321" r:id="rId7"/>
    <p:sldId id="319" r:id="rId8"/>
    <p:sldId id="320" r:id="rId9"/>
    <p:sldId id="272" r:id="rId10"/>
    <p:sldId id="261" r:id="rId11"/>
    <p:sldId id="288" r:id="rId12"/>
    <p:sldId id="318" r:id="rId13"/>
    <p:sldId id="285" r:id="rId14"/>
    <p:sldId id="286" r:id="rId15"/>
    <p:sldId id="287" r:id="rId16"/>
    <p:sldId id="263" r:id="rId17"/>
    <p:sldId id="300" r:id="rId18"/>
    <p:sldId id="302" r:id="rId19"/>
    <p:sldId id="323" r:id="rId20"/>
    <p:sldId id="301" r:id="rId21"/>
    <p:sldId id="290" r:id="rId22"/>
    <p:sldId id="289" r:id="rId23"/>
    <p:sldId id="303" r:id="rId24"/>
    <p:sldId id="304" r:id="rId25"/>
    <p:sldId id="305" r:id="rId26"/>
    <p:sldId id="306" r:id="rId27"/>
    <p:sldId id="324" r:id="rId28"/>
    <p:sldId id="298" r:id="rId29"/>
    <p:sldId id="291" r:id="rId30"/>
    <p:sldId id="299" r:id="rId31"/>
    <p:sldId id="325" r:id="rId32"/>
    <p:sldId id="293" r:id="rId33"/>
    <p:sldId id="307" r:id="rId34"/>
    <p:sldId id="308" r:id="rId35"/>
    <p:sldId id="326" r:id="rId36"/>
    <p:sldId id="295" r:id="rId37"/>
    <p:sldId id="312" r:id="rId38"/>
    <p:sldId id="313" r:id="rId39"/>
    <p:sldId id="328" r:id="rId40"/>
    <p:sldId id="329" r:id="rId41"/>
    <p:sldId id="327" r:id="rId42"/>
    <p:sldId id="294" r:id="rId43"/>
    <p:sldId id="310" r:id="rId44"/>
    <p:sldId id="309" r:id="rId45"/>
    <p:sldId id="311" r:id="rId46"/>
    <p:sldId id="314" r:id="rId47"/>
    <p:sldId id="315" r:id="rId48"/>
    <p:sldId id="316" r:id="rId49"/>
    <p:sldId id="317" r:id="rId50"/>
    <p:sldId id="330" r:id="rId51"/>
  </p:sldIdLst>
  <p:sldSz cx="9144000" cy="5143500" type="screen16x9"/>
  <p:notesSz cx="6858000" cy="9144000"/>
  <p:embeddedFontLst>
    <p:embeddedFont>
      <p:font typeface="Dosis Light" panose="020B0604020202020204" charset="0"/>
      <p:regular r:id="rId53"/>
      <p:bold r:id="rId54"/>
    </p:embeddedFont>
    <p:embeddedFont>
      <p:font typeface="Titillium Web Light" panose="020B0604020202020204" charset="0"/>
      <p:regular r:id="rId55"/>
      <p:bold r:id="rId56"/>
      <p:italic r:id="rId57"/>
      <p:boldItalic r:id="rId58"/>
    </p:embeddedFont>
    <p:embeddedFont>
      <p:font typeface="Titillium Web"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E4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4EB666F-8B79-49E9-A708-199CFA88639E}">
  <a:tblStyle styleId="{B4EB666F-8B79-49E9-A708-199CFA88639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90" d="100"/>
          <a:sy n="90" d="100"/>
        </p:scale>
        <p:origin x="8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6260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Shape 39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4" name="Shape 39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Shape 3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5" name="Shape 38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Shape 39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5" name="Shape 39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3673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40" name="Shape 18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Shape 240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2402" name="Shape 2402"/>
          <p:cNvGrpSpPr/>
          <p:nvPr/>
        </p:nvGrpSpPr>
        <p:grpSpPr>
          <a:xfrm rot="10800000">
            <a:off x="8851487" y="28707"/>
            <a:ext cx="264012" cy="5086302"/>
            <a:chOff x="5307800" y="238125"/>
            <a:chExt cx="271925" cy="5238750"/>
          </a:xfrm>
        </p:grpSpPr>
        <p:sp>
          <p:nvSpPr>
            <p:cNvPr id="2403" name="Shape 2403"/>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4" name="Shape 2404"/>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5" name="Shape 2405"/>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6" name="Shape 2406"/>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7" name="Shape 2407"/>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8" name="Shape 2408"/>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9" name="Shape 2409"/>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0" name="Shape 2410"/>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1" name="Shape 2411"/>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2" name="Shape 2412"/>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3" name="Shape 2413"/>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4" name="Shape 2414"/>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5" name="Shape 2415"/>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6" name="Shape 2416"/>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7" name="Shape 2417"/>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8" name="Shape 2418"/>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9" name="Shape 2419"/>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0" name="Shape 2420"/>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1" name="Shape 2421"/>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2" name="Shape 2422"/>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3" name="Shape 2423"/>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4" name="Shape 2424"/>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5" name="Shape 2425"/>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6" name="Shape 2426"/>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7" name="Shape 2427"/>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8" name="Shape 2428"/>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9" name="Shape 2429"/>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0" name="Shape 2430"/>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1" name="Shape 2431"/>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2" name="Shape 2432"/>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3" name="Shape 2433"/>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4" name="Shape 2434"/>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5" name="Shape 2435"/>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6" name="Shape 2436"/>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7" name="Shape 2437"/>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8" name="Shape 2438"/>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9" name="Shape 2439"/>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0" name="Shape 2440"/>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1" name="Shape 2441"/>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2" name="Shape 2442"/>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3" name="Shape 2443"/>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4" name="Shape 2444"/>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5" name="Shape 2445"/>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6" name="Shape 2446"/>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7" name="Shape 2447"/>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8" name="Shape 2448"/>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9" name="Shape 2449"/>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0" name="Shape 2450"/>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1" name="Shape 2451"/>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2" name="Shape 2452"/>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3" name="Shape 2453"/>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4" name="Shape 2454"/>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5" name="Shape 2455"/>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6" name="Shape 2456"/>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7" name="Shape 2457"/>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8" name="Shape 2458"/>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9" name="Shape 2459"/>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60" name="Shape 2460"/>
          <p:cNvGrpSpPr/>
          <p:nvPr/>
        </p:nvGrpSpPr>
        <p:grpSpPr>
          <a:xfrm rot="10800000">
            <a:off x="7828571" y="28707"/>
            <a:ext cx="1140783" cy="5086302"/>
            <a:chOff x="5458325" y="238125"/>
            <a:chExt cx="1174975" cy="5238750"/>
          </a:xfrm>
        </p:grpSpPr>
        <p:sp>
          <p:nvSpPr>
            <p:cNvPr id="2461" name="Shape 2461"/>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2" name="Shape 2462"/>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3" name="Shape 2463"/>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4" name="Shape 2464"/>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5" name="Shape 2465"/>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6" name="Shape 2466"/>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7" name="Shape 2467"/>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8" name="Shape 2468"/>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9" name="Shape 2469"/>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0" name="Shape 2470"/>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1" name="Shape 2471"/>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2" name="Shape 2472"/>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3" name="Shape 2473"/>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4" name="Shape 2474"/>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5" name="Shape 2475"/>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6" name="Shape 2476"/>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7" name="Shape 2477"/>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8" name="Shape 2478"/>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9" name="Shape 2479"/>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0" name="Shape 2480"/>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1" name="Shape 2481"/>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2" name="Shape 2482"/>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3" name="Shape 2483"/>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4" name="Shape 2484"/>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5" name="Shape 2485"/>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6" name="Shape 2486"/>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7" name="Shape 2487"/>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8" name="Shape 2488"/>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9" name="Shape 2489"/>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0" name="Shape 2490"/>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1" name="Shape 2491"/>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2" name="Shape 2492"/>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3" name="Shape 2493"/>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4" name="Shape 2494"/>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5" name="Shape 2495"/>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6" name="Shape 2496"/>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7" name="Shape 2497"/>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8" name="Shape 2498"/>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9" name="Shape 2499"/>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0" name="Shape 2500"/>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1" name="Shape 2501"/>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2" name="Shape 2502"/>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3" name="Shape 2503"/>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4" name="Shape 2504"/>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5" name="Shape 2505"/>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6" name="Shape 2506"/>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7" name="Shape 2507"/>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8" name="Shape 2508"/>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9" name="Shape 2509"/>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0" name="Shape 2510"/>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1" name="Shape 2511"/>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2" name="Shape 2512"/>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3" name="Shape 2513"/>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4" name="Shape 2514"/>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5" name="Shape 2515"/>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6" name="Shape 2516"/>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7" name="Shape 2517"/>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8" name="Shape 2518"/>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9" name="Shape 2519"/>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0" name="Shape 2520"/>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1" name="Shape 2521"/>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2" name="Shape 2522"/>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23" name="Shape 2523"/>
          <p:cNvGrpSpPr/>
          <p:nvPr/>
        </p:nvGrpSpPr>
        <p:grpSpPr>
          <a:xfrm rot="10800000">
            <a:off x="7682451" y="28707"/>
            <a:ext cx="994639" cy="4940182"/>
            <a:chOff x="5759350" y="388625"/>
            <a:chExt cx="1024450" cy="5088250"/>
          </a:xfrm>
        </p:grpSpPr>
        <p:sp>
          <p:nvSpPr>
            <p:cNvPr id="2524" name="Shape 2524"/>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5" name="Shape 2525"/>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6" name="Shape 2526"/>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7" name="Shape 2527"/>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8" name="Shape 2528"/>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9" name="Shape 2529"/>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0" name="Shape 2530"/>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1" name="Shape 2531"/>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2" name="Shape 2532"/>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3" name="Shape 2533"/>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4" name="Shape 2534"/>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5" name="Shape 2535"/>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6" name="Shape 2536"/>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7" name="Shape 2537"/>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8" name="Shape 2538"/>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9" name="Shape 2539"/>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0" name="Shape 2540"/>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1" name="Shape 2541"/>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2" name="Shape 2542"/>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3" name="Shape 2543"/>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4" name="Shape 2544"/>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5" name="Shape 2545"/>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6" name="Shape 2546"/>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7" name="Shape 2547"/>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8" name="Shape 2548"/>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9" name="Shape 2549"/>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0" name="Shape 2550"/>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1" name="Shape 2551"/>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2" name="Shape 2552"/>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3" name="Shape 2553"/>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4" name="Shape 2554"/>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5" name="Shape 2555"/>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6" name="Shape 2556"/>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7" name="Shape 2557"/>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8" name="Shape 2558"/>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9" name="Shape 2559"/>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0" name="Shape 2560"/>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1" name="Shape 2561"/>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2" name="Shape 2562"/>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3" name="Shape 2563"/>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4" name="Shape 2564"/>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5" name="Shape 2565"/>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6" name="Shape 2566"/>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7" name="Shape 2567"/>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8" name="Shape 2568"/>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9" name="Shape 2569"/>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0" name="Shape 2570"/>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1" name="Shape 2571"/>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2" name="Shape 2572"/>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3" name="Shape 2573"/>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4" name="Shape 2574"/>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5" name="Shape 2575"/>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6" name="Shape 2576"/>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7" name="Shape 2577"/>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8" name="Shape 2578"/>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9" name="Shape 2579"/>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0" name="Shape 2580"/>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1" name="Shape 2581"/>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2" name="Shape 2582"/>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3" name="Shape 2583"/>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4" name="Shape 2584"/>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5" name="Shape 2585"/>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6" name="Shape 2586"/>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7" name="Shape 2587"/>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8" name="Shape 2588"/>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9" name="Shape 2589"/>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0" name="Shape 2590"/>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1" name="Shape 2591"/>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2" name="Shape 2592"/>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3" name="Shape 2593"/>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4" name="Shape 2594"/>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5" name="Shape 2595"/>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6" name="Shape 2596"/>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7" name="Shape 2597"/>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8" name="Shape 2598"/>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9" name="Shape 2599"/>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0" name="Shape 2600"/>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1" name="Shape 2601"/>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2" name="Shape 2602"/>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3" name="Shape 2603"/>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4" name="Shape 2604"/>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5" name="Shape 2605"/>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6" name="Shape 2606"/>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7" name="Shape 2607"/>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8" name="Shape 2608"/>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9" name="Shape 2609"/>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0" name="Shape 2610"/>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1" name="Shape 2611"/>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2" name="Shape 2612"/>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3" name="Shape 2613"/>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4" name="Shape 2614"/>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5" name="Shape 2615"/>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6" name="Shape 2616"/>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7" name="Shape 2617"/>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8" name="Shape 2618"/>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9" name="Shape 2619"/>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0" name="Shape 2620"/>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1" name="Shape 2621"/>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2" name="Shape 2622"/>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3" name="Shape 2623"/>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4" name="Shape 2624"/>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25" name="Shape 2625"/>
          <p:cNvGrpSpPr/>
          <p:nvPr/>
        </p:nvGrpSpPr>
        <p:grpSpPr>
          <a:xfrm rot="10800000">
            <a:off x="7682451" y="28707"/>
            <a:ext cx="1140783" cy="5086302"/>
            <a:chOff x="5608825" y="238125"/>
            <a:chExt cx="1174975" cy="5238750"/>
          </a:xfrm>
        </p:grpSpPr>
        <p:sp>
          <p:nvSpPr>
            <p:cNvPr id="2626" name="Shape 2626"/>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7" name="Shape 2627"/>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8" name="Shape 2628"/>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9" name="Shape 2629"/>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0" name="Shape 2630"/>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1" name="Shape 2631"/>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2" name="Shape 2632"/>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3" name="Shape 2633"/>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4" name="Shape 2634"/>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5" name="Shape 2635"/>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6" name="Shape 2636"/>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7" name="Shape 2637"/>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8" name="Shape 2638"/>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9" name="Shape 2639"/>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0" name="Shape 2640"/>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1" name="Shape 2641"/>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2" name="Shape 2642"/>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3" name="Shape 2643"/>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4" name="Shape 2644"/>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5" name="Shape 2645"/>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6" name="Shape 2646"/>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7" name="Shape 2647"/>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8" name="Shape 2648"/>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9" name="Shape 2649"/>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0" name="Shape 2650"/>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1" name="Shape 2651"/>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2" name="Shape 2652"/>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3" name="Shape 2653"/>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4" name="Shape 2654"/>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5" name="Shape 2655"/>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6" name="Shape 2656"/>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7" name="Shape 2657"/>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8" name="Shape 2658"/>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9" name="Shape 2659"/>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0" name="Shape 2660"/>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1" name="Shape 2661"/>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2" name="Shape 2662"/>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3" name="Shape 2663"/>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4" name="Shape 2664"/>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5" name="Shape 2665"/>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6" name="Shape 2666"/>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7" name="Shape 2667"/>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8" name="Shape 2668"/>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9" name="Shape 2669"/>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0" name="Shape 2670"/>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1" name="Shape 2671"/>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2" name="Shape 2672"/>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3" name="Shape 2673"/>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4" name="Shape 2674"/>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5" name="Shape 2675"/>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76" name="Shape 267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www.flightaware.com/" TargetMode="External"/><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FDEB8-7719-4B18-9D2D-0AA779B6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a:t>
            </a:fld>
            <a:endParaRPr lang="en"/>
          </a:p>
        </p:txBody>
      </p:sp>
      <p:pic>
        <p:nvPicPr>
          <p:cNvPr id="3" name="Picture 2">
            <a:extLst>
              <a:ext uri="{FF2B5EF4-FFF2-40B4-BE49-F238E27FC236}">
                <a16:creationId xmlns:a16="http://schemas.microsoft.com/office/drawing/2014/main" id="{A14F2AFF-CC88-4CAA-B0A3-FCD0FE2021C7}"/>
              </a:ext>
            </a:extLst>
          </p:cNvPr>
          <p:cNvPicPr>
            <a:picLocks noChangeAspect="1"/>
          </p:cNvPicPr>
          <p:nvPr/>
        </p:nvPicPr>
        <p:blipFill>
          <a:blip r:embed="rId2"/>
          <a:stretch>
            <a:fillRect/>
          </a:stretch>
        </p:blipFill>
        <p:spPr>
          <a:xfrm>
            <a:off x="-825" y="462"/>
            <a:ext cx="9144825" cy="5143038"/>
          </a:xfrm>
          <a:prstGeom prst="rect">
            <a:avLst/>
          </a:prstGeom>
        </p:spPr>
      </p:pic>
    </p:spTree>
    <p:extLst>
      <p:ext uri="{BB962C8B-B14F-4D97-AF65-F5344CB8AC3E}">
        <p14:creationId xmlns:p14="http://schemas.microsoft.com/office/powerpoint/2010/main" val="180081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238240" y="118276"/>
            <a:ext cx="6761100" cy="65642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Dataset – Plane registration details</a:t>
            </a:r>
            <a:endParaRPr dirty="0"/>
          </a:p>
        </p:txBody>
      </p:sp>
      <p:sp>
        <p:nvSpPr>
          <p:cNvPr id="3872" name="Shape 387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pic>
        <p:nvPicPr>
          <p:cNvPr id="5" name="Picture 4">
            <a:extLst>
              <a:ext uri="{FF2B5EF4-FFF2-40B4-BE49-F238E27FC236}">
                <a16:creationId xmlns:a16="http://schemas.microsoft.com/office/drawing/2014/main" id="{CB5515E3-D9AE-4D6F-972E-0BAAB5C3B9D9}"/>
              </a:ext>
            </a:extLst>
          </p:cNvPr>
          <p:cNvPicPr>
            <a:picLocks noChangeAspect="1"/>
          </p:cNvPicPr>
          <p:nvPr/>
        </p:nvPicPr>
        <p:blipFill>
          <a:blip r:embed="rId3"/>
          <a:stretch>
            <a:fillRect/>
          </a:stretch>
        </p:blipFill>
        <p:spPr>
          <a:xfrm>
            <a:off x="365881" y="774700"/>
            <a:ext cx="7004909" cy="4038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5743A-CF93-4CC8-84FF-27D650E5118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
        <p:nvSpPr>
          <p:cNvPr id="3" name="TextBox 2">
            <a:extLst>
              <a:ext uri="{FF2B5EF4-FFF2-40B4-BE49-F238E27FC236}">
                <a16:creationId xmlns:a16="http://schemas.microsoft.com/office/drawing/2014/main" id="{ED97F67F-D2CB-4F7D-AF76-66F2578DE756}"/>
              </a:ext>
            </a:extLst>
          </p:cNvPr>
          <p:cNvSpPr txBox="1"/>
          <p:nvPr/>
        </p:nvSpPr>
        <p:spPr>
          <a:xfrm>
            <a:off x="213360" y="83821"/>
            <a:ext cx="444246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Feature engineering </a:t>
            </a:r>
          </a:p>
        </p:txBody>
      </p:sp>
      <p:sp>
        <p:nvSpPr>
          <p:cNvPr id="4" name="TextBox 3">
            <a:extLst>
              <a:ext uri="{FF2B5EF4-FFF2-40B4-BE49-F238E27FC236}">
                <a16:creationId xmlns:a16="http://schemas.microsoft.com/office/drawing/2014/main" id="{62E720C0-56B8-4678-81AF-74F413037041}"/>
              </a:ext>
            </a:extLst>
          </p:cNvPr>
          <p:cNvSpPr txBox="1"/>
          <p:nvPr/>
        </p:nvSpPr>
        <p:spPr>
          <a:xfrm>
            <a:off x="327660" y="975360"/>
            <a:ext cx="6103620" cy="363176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solidFill>
                <a:latin typeface="Dosis Light" panose="020B0604020202020204" charset="0"/>
              </a:rPr>
              <a:t>Removed planes which are registered in countries other than the US</a:t>
            </a:r>
          </a:p>
          <a:p>
            <a:pPr marL="342900" indent="-342900">
              <a:buFont typeface="Arial" panose="020B0604020202020204" pitchFamily="34" charset="0"/>
              <a:buChar char="•"/>
            </a:pPr>
            <a:r>
              <a:rPr lang="en-US" sz="2400" dirty="0">
                <a:solidFill>
                  <a:schemeClr val="tx1"/>
                </a:solidFill>
                <a:latin typeface="Dosis Light" panose="020B0604020202020204" charset="0"/>
              </a:rPr>
              <a:t>Planes with type commercial are also removed from the data</a:t>
            </a:r>
          </a:p>
          <a:p>
            <a:pPr marL="342900" indent="-342900">
              <a:buFont typeface="Arial" panose="020B0604020202020204" pitchFamily="34" charset="0"/>
              <a:buChar char="•"/>
            </a:pPr>
            <a:r>
              <a:rPr lang="en-US" sz="2400" dirty="0">
                <a:solidFill>
                  <a:schemeClr val="tx1"/>
                </a:solidFill>
                <a:latin typeface="Dosis Light" panose="020B0604020202020204" charset="0"/>
              </a:rPr>
              <a:t>Duration of each flight recorded is divided into multiple segments to study the flight time</a:t>
            </a:r>
          </a:p>
          <a:p>
            <a:pPr marL="342900" indent="-342900">
              <a:buFont typeface="Arial" panose="020B0604020202020204" pitchFamily="34" charset="0"/>
              <a:buChar char="•"/>
            </a:pPr>
            <a:r>
              <a:rPr lang="en-US" sz="2400" dirty="0">
                <a:solidFill>
                  <a:schemeClr val="tx1"/>
                </a:solidFill>
                <a:latin typeface="Dosis Light" panose="020B0604020202020204" charset="0"/>
              </a:rPr>
              <a:t>Boxes i.e., area bounding a flight segment in sq. kms, it is also divided and studied to get the area covered by the flight.</a:t>
            </a:r>
          </a:p>
          <a:p>
            <a:endParaRPr lang="en-US" dirty="0"/>
          </a:p>
        </p:txBody>
      </p:sp>
    </p:spTree>
    <p:extLst>
      <p:ext uri="{BB962C8B-B14F-4D97-AF65-F5344CB8AC3E}">
        <p14:creationId xmlns:p14="http://schemas.microsoft.com/office/powerpoint/2010/main" val="1697645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80CF26-13C0-4E2A-A746-7C4339E0E9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id="{8531AC68-AB26-40CA-A806-76BFEED322FB}"/>
              </a:ext>
            </a:extLst>
          </p:cNvPr>
          <p:cNvPicPr>
            <a:picLocks noChangeAspect="1"/>
          </p:cNvPicPr>
          <p:nvPr/>
        </p:nvPicPr>
        <p:blipFill>
          <a:blip r:embed="rId2"/>
          <a:stretch>
            <a:fillRect/>
          </a:stretch>
        </p:blipFill>
        <p:spPr>
          <a:xfrm>
            <a:off x="365881" y="976170"/>
            <a:ext cx="6256020" cy="3654959"/>
          </a:xfrm>
          <a:prstGeom prst="rect">
            <a:avLst/>
          </a:prstGeom>
        </p:spPr>
      </p:pic>
      <p:sp>
        <p:nvSpPr>
          <p:cNvPr id="5" name="Shape 3870">
            <a:extLst>
              <a:ext uri="{FF2B5EF4-FFF2-40B4-BE49-F238E27FC236}">
                <a16:creationId xmlns:a16="http://schemas.microsoft.com/office/drawing/2014/main" id="{CE1FFA22-CE1D-4DCA-A994-352B76DDAD0B}"/>
              </a:ext>
            </a:extLst>
          </p:cNvPr>
          <p:cNvSpPr txBox="1">
            <a:spLocks/>
          </p:cNvSpPr>
          <p:nvPr/>
        </p:nvSpPr>
        <p:spPr>
          <a:xfrm>
            <a:off x="289357" y="0"/>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accent4">
                    <a:lumMod val="75000"/>
                  </a:schemeClr>
                </a:solidFill>
                <a:latin typeface="Dosis Light" panose="020B0604020202020204" charset="0"/>
              </a:rPr>
              <a:t>Dataset – Plane features</a:t>
            </a:r>
            <a:endParaRPr lang="en-US" dirty="0">
              <a:solidFill>
                <a:schemeClr val="accent4">
                  <a:lumMod val="75000"/>
                </a:schemeClr>
              </a:solidFill>
            </a:endParaRPr>
          </a:p>
        </p:txBody>
      </p:sp>
    </p:spTree>
    <p:extLst>
      <p:ext uri="{BB962C8B-B14F-4D97-AF65-F5344CB8AC3E}">
        <p14:creationId xmlns:p14="http://schemas.microsoft.com/office/powerpoint/2010/main" val="107329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00038C-A9B6-4AA4-BDE1-245A26DB71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3" name="Picture 2">
            <a:extLst>
              <a:ext uri="{FF2B5EF4-FFF2-40B4-BE49-F238E27FC236}">
                <a16:creationId xmlns:a16="http://schemas.microsoft.com/office/drawing/2014/main" id="{A01A1D20-78D5-44D4-8CA9-5D1BB5B9BA5E}"/>
              </a:ext>
            </a:extLst>
          </p:cNvPr>
          <p:cNvPicPr>
            <a:picLocks noChangeAspect="1"/>
          </p:cNvPicPr>
          <p:nvPr/>
        </p:nvPicPr>
        <p:blipFill>
          <a:blip r:embed="rId2"/>
          <a:stretch>
            <a:fillRect/>
          </a:stretch>
        </p:blipFill>
        <p:spPr>
          <a:xfrm>
            <a:off x="505851" y="924098"/>
            <a:ext cx="6364458" cy="3796103"/>
          </a:xfrm>
          <a:prstGeom prst="rect">
            <a:avLst/>
          </a:prstGeom>
        </p:spPr>
      </p:pic>
      <p:sp>
        <p:nvSpPr>
          <p:cNvPr id="4" name="TextBox 3">
            <a:extLst>
              <a:ext uri="{FF2B5EF4-FFF2-40B4-BE49-F238E27FC236}">
                <a16:creationId xmlns:a16="http://schemas.microsoft.com/office/drawing/2014/main" id="{79FA621D-96C3-4FF2-99CD-D50C898688B1}"/>
              </a:ext>
            </a:extLst>
          </p:cNvPr>
          <p:cNvSpPr txBox="1"/>
          <p:nvPr/>
        </p:nvSpPr>
        <p:spPr>
          <a:xfrm>
            <a:off x="510714" y="259080"/>
            <a:ext cx="7102197"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dictionary – Plane features</a:t>
            </a:r>
          </a:p>
        </p:txBody>
      </p:sp>
    </p:spTree>
    <p:extLst>
      <p:ext uri="{BB962C8B-B14F-4D97-AF65-F5344CB8AC3E}">
        <p14:creationId xmlns:p14="http://schemas.microsoft.com/office/powerpoint/2010/main" val="65438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B2FFD-0856-46A9-87FC-4B2ED8D353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3" name="Picture 2">
            <a:extLst>
              <a:ext uri="{FF2B5EF4-FFF2-40B4-BE49-F238E27FC236}">
                <a16:creationId xmlns:a16="http://schemas.microsoft.com/office/drawing/2014/main" id="{63B52E5C-DE23-47F4-85C1-903F6A832E31}"/>
              </a:ext>
            </a:extLst>
          </p:cNvPr>
          <p:cNvPicPr>
            <a:picLocks noChangeAspect="1"/>
          </p:cNvPicPr>
          <p:nvPr/>
        </p:nvPicPr>
        <p:blipFill>
          <a:blip r:embed="rId2"/>
          <a:stretch>
            <a:fillRect/>
          </a:stretch>
        </p:blipFill>
        <p:spPr>
          <a:xfrm>
            <a:off x="365881" y="769520"/>
            <a:ext cx="6890695" cy="4076799"/>
          </a:xfrm>
          <a:prstGeom prst="rect">
            <a:avLst/>
          </a:prstGeom>
        </p:spPr>
      </p:pic>
      <p:sp>
        <p:nvSpPr>
          <p:cNvPr id="4" name="TextBox 3">
            <a:extLst>
              <a:ext uri="{FF2B5EF4-FFF2-40B4-BE49-F238E27FC236}">
                <a16:creationId xmlns:a16="http://schemas.microsoft.com/office/drawing/2014/main" id="{7D0F198E-4505-47EB-ABC9-6C36F12876EB}"/>
              </a:ext>
            </a:extLst>
          </p:cNvPr>
          <p:cNvSpPr txBox="1"/>
          <p:nvPr/>
        </p:nvSpPr>
        <p:spPr>
          <a:xfrm>
            <a:off x="335280" y="144780"/>
            <a:ext cx="519365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Exploratory data analysis</a:t>
            </a:r>
          </a:p>
        </p:txBody>
      </p:sp>
    </p:spTree>
    <p:extLst>
      <p:ext uri="{BB962C8B-B14F-4D97-AF65-F5344CB8AC3E}">
        <p14:creationId xmlns:p14="http://schemas.microsoft.com/office/powerpoint/2010/main" val="1214555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7336A7-0265-473D-A979-8090233C9A2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0581F8D9-70F2-49BB-A100-B3F225A02E55}"/>
              </a:ext>
            </a:extLst>
          </p:cNvPr>
          <p:cNvPicPr>
            <a:picLocks noChangeAspect="1"/>
          </p:cNvPicPr>
          <p:nvPr/>
        </p:nvPicPr>
        <p:blipFill>
          <a:blip r:embed="rId2"/>
          <a:stretch>
            <a:fillRect/>
          </a:stretch>
        </p:blipFill>
        <p:spPr>
          <a:xfrm>
            <a:off x="365881" y="167640"/>
            <a:ext cx="7032330" cy="4808220"/>
          </a:xfrm>
          <a:prstGeom prst="rect">
            <a:avLst/>
          </a:prstGeom>
        </p:spPr>
      </p:pic>
    </p:spTree>
    <p:extLst>
      <p:ext uri="{BB962C8B-B14F-4D97-AF65-F5344CB8AC3E}">
        <p14:creationId xmlns:p14="http://schemas.microsoft.com/office/powerpoint/2010/main" val="193561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8" name="Shape 3898"/>
          <p:cNvSpPr txBox="1">
            <a:spLocks noGrp="1"/>
          </p:cNvSpPr>
          <p:nvPr>
            <p:ph type="title"/>
          </p:nvPr>
        </p:nvSpPr>
        <p:spPr>
          <a:xfrm>
            <a:off x="275532" y="29699"/>
            <a:ext cx="67611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Missing values observed</a:t>
            </a:r>
            <a:endParaRPr dirty="0"/>
          </a:p>
        </p:txBody>
      </p:sp>
      <p:sp>
        <p:nvSpPr>
          <p:cNvPr id="3900" name="Shape 390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5" name="Text Placeholder 4">
            <a:extLst>
              <a:ext uri="{FF2B5EF4-FFF2-40B4-BE49-F238E27FC236}">
                <a16:creationId xmlns:a16="http://schemas.microsoft.com/office/drawing/2014/main" id="{FBB8CE1C-9F7D-4EA9-9DF2-6D1A976C0F95}"/>
              </a:ext>
            </a:extLst>
          </p:cNvPr>
          <p:cNvSpPr>
            <a:spLocks noGrp="1"/>
          </p:cNvSpPr>
          <p:nvPr>
            <p:ph type="body" idx="2"/>
          </p:nvPr>
        </p:nvSpPr>
        <p:spPr/>
        <p:txBody>
          <a:bodyPr/>
          <a:lstStyle/>
          <a:p>
            <a:endParaRPr lang="en-US" dirty="0"/>
          </a:p>
        </p:txBody>
      </p:sp>
      <p:pic>
        <p:nvPicPr>
          <p:cNvPr id="10" name="Picture 9">
            <a:extLst>
              <a:ext uri="{FF2B5EF4-FFF2-40B4-BE49-F238E27FC236}">
                <a16:creationId xmlns:a16="http://schemas.microsoft.com/office/drawing/2014/main" id="{92588222-71A0-41C3-B384-4362C017BE55}"/>
              </a:ext>
            </a:extLst>
          </p:cNvPr>
          <p:cNvPicPr>
            <a:picLocks noChangeAspect="1"/>
          </p:cNvPicPr>
          <p:nvPr/>
        </p:nvPicPr>
        <p:blipFill>
          <a:blip r:embed="rId3"/>
          <a:stretch>
            <a:fillRect/>
          </a:stretch>
        </p:blipFill>
        <p:spPr>
          <a:xfrm>
            <a:off x="556260" y="792480"/>
            <a:ext cx="7047951" cy="40889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F7320-5671-4E9F-9339-04061CCEF4C2}"/>
              </a:ext>
            </a:extLst>
          </p:cNvPr>
          <p:cNvSpPr>
            <a:spLocks noGrp="1"/>
          </p:cNvSpPr>
          <p:nvPr>
            <p:ph type="ctrTitle"/>
          </p:nvPr>
        </p:nvSpPr>
        <p:spPr>
          <a:xfrm>
            <a:off x="698205" y="1897904"/>
            <a:ext cx="5396700" cy="1159800"/>
          </a:xfrm>
        </p:spPr>
        <p:txBody>
          <a:bodyPr/>
          <a:lstStyle/>
          <a:p>
            <a:pPr algn="ctr"/>
            <a:r>
              <a:rPr lang="en-US" sz="5400" b="1" dirty="0">
                <a:solidFill>
                  <a:schemeClr val="bg1"/>
                </a:solidFill>
              </a:rPr>
              <a:t>Modeling</a:t>
            </a:r>
            <a:endParaRPr lang="en-GB" sz="5400" b="1" dirty="0">
              <a:solidFill>
                <a:schemeClr val="bg1"/>
              </a:solidFill>
            </a:endParaRPr>
          </a:p>
        </p:txBody>
      </p:sp>
      <p:sp>
        <p:nvSpPr>
          <p:cNvPr id="2" name="Slide Number Placeholder 1">
            <a:extLst>
              <a:ext uri="{FF2B5EF4-FFF2-40B4-BE49-F238E27FC236}">
                <a16:creationId xmlns:a16="http://schemas.microsoft.com/office/drawing/2014/main" id="{CE45743A-CF93-4CC8-84FF-27D650E5118E}"/>
              </a:ext>
            </a:extLst>
          </p:cNvPr>
          <p:cNvSpPr>
            <a:spLocks noGrp="1"/>
          </p:cNvSpPr>
          <p:nvPr>
            <p:ph type="sldNum" idx="4294967295"/>
          </p:nvPr>
        </p:nvSpPr>
        <p:spPr>
          <a:xfrm>
            <a:off x="0" y="4719638"/>
            <a:ext cx="547688" cy="393700"/>
          </a:xfrm>
        </p:spPr>
        <p:txBody>
          <a:bodyPr/>
          <a:lstStyle/>
          <a:p>
            <a:pPr marL="0" lvl="0" indent="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41701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27B39-5B3D-45B4-AC02-DC30C9AB41D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649960A8-DFA3-4C26-BE29-6ABF0AF47960}"/>
              </a:ext>
            </a:extLst>
          </p:cNvPr>
          <p:cNvSpPr txBox="1"/>
          <p:nvPr/>
        </p:nvSpPr>
        <p:spPr>
          <a:xfrm>
            <a:off x="176733" y="84524"/>
            <a:ext cx="328876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Training data</a:t>
            </a:r>
          </a:p>
        </p:txBody>
      </p:sp>
      <p:sp>
        <p:nvSpPr>
          <p:cNvPr id="6" name="TextBox 5">
            <a:extLst>
              <a:ext uri="{FF2B5EF4-FFF2-40B4-BE49-F238E27FC236}">
                <a16:creationId xmlns:a16="http://schemas.microsoft.com/office/drawing/2014/main" id="{5FB9EF04-68BE-4E03-AA78-C076C9205702}"/>
              </a:ext>
            </a:extLst>
          </p:cNvPr>
          <p:cNvSpPr txBox="1"/>
          <p:nvPr/>
        </p:nvSpPr>
        <p:spPr>
          <a:xfrm>
            <a:off x="318977" y="1201479"/>
            <a:ext cx="6879265" cy="830997"/>
          </a:xfrm>
          <a:prstGeom prst="rect">
            <a:avLst/>
          </a:prstGeom>
          <a:noFill/>
        </p:spPr>
        <p:txBody>
          <a:bodyPr wrap="square" rtlCol="0">
            <a:spAutoFit/>
          </a:bodyPr>
          <a:lstStyle/>
          <a:p>
            <a:r>
              <a:rPr lang="en-US" sz="2400" dirty="0">
                <a:solidFill>
                  <a:schemeClr val="tx1"/>
                </a:solidFill>
                <a:latin typeface="Dosis Light" panose="020B0604020202020204" charset="0"/>
              </a:rPr>
              <a:t>597 planes data, which are already classified as Surveillance or Others category </a:t>
            </a:r>
          </a:p>
        </p:txBody>
      </p:sp>
    </p:spTree>
    <p:extLst>
      <p:ext uri="{BB962C8B-B14F-4D97-AF65-F5344CB8AC3E}">
        <p14:creationId xmlns:p14="http://schemas.microsoft.com/office/powerpoint/2010/main" val="35719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27B39-5B3D-45B4-AC02-DC30C9AB41D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
        <p:nvSpPr>
          <p:cNvPr id="3" name="TextBox 2">
            <a:extLst>
              <a:ext uri="{FF2B5EF4-FFF2-40B4-BE49-F238E27FC236}">
                <a16:creationId xmlns:a16="http://schemas.microsoft.com/office/drawing/2014/main" id="{649960A8-DFA3-4C26-BE29-6ABF0AF47960}"/>
              </a:ext>
            </a:extLst>
          </p:cNvPr>
          <p:cNvSpPr txBox="1"/>
          <p:nvPr/>
        </p:nvSpPr>
        <p:spPr>
          <a:xfrm>
            <a:off x="176733" y="84524"/>
            <a:ext cx="328876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Random Forest</a:t>
            </a:r>
          </a:p>
        </p:txBody>
      </p:sp>
      <p:pic>
        <p:nvPicPr>
          <p:cNvPr id="6" name="Picture 5">
            <a:extLst>
              <a:ext uri="{FF2B5EF4-FFF2-40B4-BE49-F238E27FC236}">
                <a16:creationId xmlns:a16="http://schemas.microsoft.com/office/drawing/2014/main" id="{F75F8386-3866-41F4-83DA-0F4664EB256C}"/>
              </a:ext>
            </a:extLst>
          </p:cNvPr>
          <p:cNvPicPr>
            <a:picLocks noChangeAspect="1"/>
          </p:cNvPicPr>
          <p:nvPr/>
        </p:nvPicPr>
        <p:blipFill>
          <a:blip r:embed="rId2"/>
          <a:stretch>
            <a:fillRect/>
          </a:stretch>
        </p:blipFill>
        <p:spPr>
          <a:xfrm>
            <a:off x="91531" y="847725"/>
            <a:ext cx="5343525" cy="2514600"/>
          </a:xfrm>
          <a:prstGeom prst="rect">
            <a:avLst/>
          </a:prstGeom>
        </p:spPr>
      </p:pic>
      <p:pic>
        <p:nvPicPr>
          <p:cNvPr id="7" name="Picture 6">
            <a:extLst>
              <a:ext uri="{FF2B5EF4-FFF2-40B4-BE49-F238E27FC236}">
                <a16:creationId xmlns:a16="http://schemas.microsoft.com/office/drawing/2014/main" id="{7B5A1CE8-47F7-4B16-9B67-0D468CA6DA66}"/>
              </a:ext>
            </a:extLst>
          </p:cNvPr>
          <p:cNvPicPr>
            <a:picLocks noChangeAspect="1"/>
          </p:cNvPicPr>
          <p:nvPr/>
        </p:nvPicPr>
        <p:blipFill>
          <a:blip r:embed="rId3"/>
          <a:stretch>
            <a:fillRect/>
          </a:stretch>
        </p:blipFill>
        <p:spPr>
          <a:xfrm>
            <a:off x="6038850" y="730855"/>
            <a:ext cx="1219200" cy="3076575"/>
          </a:xfrm>
          <a:prstGeom prst="rect">
            <a:avLst/>
          </a:prstGeom>
        </p:spPr>
      </p:pic>
      <p:sp>
        <p:nvSpPr>
          <p:cNvPr id="8" name="TextBox 7">
            <a:extLst>
              <a:ext uri="{FF2B5EF4-FFF2-40B4-BE49-F238E27FC236}">
                <a16:creationId xmlns:a16="http://schemas.microsoft.com/office/drawing/2014/main" id="{E6000F82-3439-4ACB-8FC9-F049DF91071F}"/>
              </a:ext>
            </a:extLst>
          </p:cNvPr>
          <p:cNvSpPr txBox="1"/>
          <p:nvPr/>
        </p:nvSpPr>
        <p:spPr>
          <a:xfrm>
            <a:off x="365881" y="3632793"/>
            <a:ext cx="5219700"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solidFill>
                <a:latin typeface="Dosis Light" panose="020B0604020202020204" charset="0"/>
              </a:rPr>
              <a:t>A Random Forest consists of an arbitrary number of simple trees, which are used to determine the final outcome.  For classification problems, the ensemble of simple trees vote for the most popular class. </a:t>
            </a:r>
            <a:endParaRPr lang="en-GB" sz="1600" dirty="0">
              <a:solidFill>
                <a:schemeClr val="tx1"/>
              </a:solidFill>
              <a:latin typeface="Dosis Light" panose="020B0604020202020204" charset="0"/>
            </a:endParaRPr>
          </a:p>
        </p:txBody>
      </p:sp>
    </p:spTree>
    <p:extLst>
      <p:ext uri="{BB962C8B-B14F-4D97-AF65-F5344CB8AC3E}">
        <p14:creationId xmlns:p14="http://schemas.microsoft.com/office/powerpoint/2010/main" val="805934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403860" y="455134"/>
            <a:ext cx="5175720" cy="2521982"/>
          </a:xfrm>
          <a:prstGeom prst="rect">
            <a:avLst/>
          </a:prstGeom>
        </p:spPr>
        <p:txBody>
          <a:bodyPr spcFirstLastPara="1" wrap="square" lIns="91425" tIns="91425" rIns="91425" bIns="91425" anchor="t" anchorCtr="0">
            <a:noAutofit/>
          </a:bodyPr>
          <a:lstStyle/>
          <a:p>
            <a:pPr lvl="0"/>
            <a:r>
              <a:rPr lang="en-US" sz="2400" b="1" dirty="0">
                <a:latin typeface="Dosis Light" panose="020B0604020202020204" charset="0"/>
              </a:rPr>
              <a:t>Capstone Project (DAEN 690 -Spring 2018) </a:t>
            </a:r>
            <a:br>
              <a:rPr lang="en-US" sz="2400" b="1" dirty="0">
                <a:latin typeface="Dosis Light" panose="020B0604020202020204" charset="0"/>
              </a:rPr>
            </a:br>
            <a:br>
              <a:rPr lang="en-US" sz="2400" b="1" dirty="0">
                <a:latin typeface="Dosis Light" panose="020B0604020202020204" charset="0"/>
              </a:rPr>
            </a:br>
            <a:br>
              <a:rPr lang="en-US" sz="2400" b="1" dirty="0">
                <a:latin typeface="Dosis Light" panose="020B0604020202020204" charset="0"/>
              </a:rPr>
            </a:br>
            <a:br>
              <a:rPr lang="en-US" sz="2400" b="1" dirty="0">
                <a:latin typeface="Dosis Light" panose="020B0604020202020204" charset="0"/>
              </a:rPr>
            </a:br>
            <a:r>
              <a:rPr lang="en-US" sz="4800" b="1" dirty="0">
                <a:latin typeface="Dosis Light" panose="020B0604020202020204" charset="0"/>
              </a:rPr>
              <a:t>Spy Plane Finder</a:t>
            </a:r>
            <a:endParaRPr sz="4800" dirty="0">
              <a:latin typeface="Dosis Light"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27B39-5B3D-45B4-AC02-DC30C9AB41D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3" name="TextBox 2">
            <a:extLst>
              <a:ext uri="{FF2B5EF4-FFF2-40B4-BE49-F238E27FC236}">
                <a16:creationId xmlns:a16="http://schemas.microsoft.com/office/drawing/2014/main" id="{649960A8-DFA3-4C26-BE29-6ABF0AF47960}"/>
              </a:ext>
            </a:extLst>
          </p:cNvPr>
          <p:cNvSpPr txBox="1"/>
          <p:nvPr/>
        </p:nvSpPr>
        <p:spPr>
          <a:xfrm>
            <a:off x="176733" y="84524"/>
            <a:ext cx="328876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Random Forest</a:t>
            </a:r>
          </a:p>
        </p:txBody>
      </p:sp>
      <p:pic>
        <p:nvPicPr>
          <p:cNvPr id="4" name="Picture 3">
            <a:extLst>
              <a:ext uri="{FF2B5EF4-FFF2-40B4-BE49-F238E27FC236}">
                <a16:creationId xmlns:a16="http://schemas.microsoft.com/office/drawing/2014/main" id="{3A65B69A-F6C6-4B87-90D5-D9D0EAD4AA8D}"/>
              </a:ext>
            </a:extLst>
          </p:cNvPr>
          <p:cNvPicPr/>
          <p:nvPr/>
        </p:nvPicPr>
        <p:blipFill>
          <a:blip r:embed="rId2"/>
          <a:stretch>
            <a:fillRect/>
          </a:stretch>
        </p:blipFill>
        <p:spPr>
          <a:xfrm>
            <a:off x="368835" y="991241"/>
            <a:ext cx="5636678" cy="2413312"/>
          </a:xfrm>
          <a:prstGeom prst="rect">
            <a:avLst/>
          </a:prstGeom>
        </p:spPr>
      </p:pic>
      <p:pic>
        <p:nvPicPr>
          <p:cNvPr id="5" name="Picture 4">
            <a:extLst>
              <a:ext uri="{FF2B5EF4-FFF2-40B4-BE49-F238E27FC236}">
                <a16:creationId xmlns:a16="http://schemas.microsoft.com/office/drawing/2014/main" id="{D6637480-E7F8-42E7-81C9-42943158925D}"/>
              </a:ext>
            </a:extLst>
          </p:cNvPr>
          <p:cNvPicPr/>
          <p:nvPr/>
        </p:nvPicPr>
        <p:blipFill>
          <a:blip r:embed="rId3"/>
          <a:stretch>
            <a:fillRect/>
          </a:stretch>
        </p:blipFill>
        <p:spPr>
          <a:xfrm>
            <a:off x="396616" y="3619464"/>
            <a:ext cx="1970065" cy="1100737"/>
          </a:xfrm>
          <a:prstGeom prst="rect">
            <a:avLst/>
          </a:prstGeom>
        </p:spPr>
      </p:pic>
    </p:spTree>
    <p:extLst>
      <p:ext uri="{BB962C8B-B14F-4D97-AF65-F5344CB8AC3E}">
        <p14:creationId xmlns:p14="http://schemas.microsoft.com/office/powerpoint/2010/main" val="251111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158707-5D34-47F5-8577-1DCA49C2C3F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
        <p:nvSpPr>
          <p:cNvPr id="3" name="TextBox 2">
            <a:extLst>
              <a:ext uri="{FF2B5EF4-FFF2-40B4-BE49-F238E27FC236}">
                <a16:creationId xmlns:a16="http://schemas.microsoft.com/office/drawing/2014/main" id="{C27DDC44-D82E-4D6D-99C2-AF22358879EA}"/>
              </a:ext>
            </a:extLst>
          </p:cNvPr>
          <p:cNvSpPr txBox="1"/>
          <p:nvPr/>
        </p:nvSpPr>
        <p:spPr>
          <a:xfrm>
            <a:off x="381000" y="68581"/>
            <a:ext cx="4709162"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Importance of variables </a:t>
            </a:r>
          </a:p>
        </p:txBody>
      </p:sp>
      <p:pic>
        <p:nvPicPr>
          <p:cNvPr id="4" name="Content Placeholder 3">
            <a:extLst>
              <a:ext uri="{FF2B5EF4-FFF2-40B4-BE49-F238E27FC236}">
                <a16:creationId xmlns:a16="http://schemas.microsoft.com/office/drawing/2014/main" id="{AEA3BCC1-2881-4F47-AA0B-F1310D35905E}"/>
              </a:ext>
            </a:extLst>
          </p:cNvPr>
          <p:cNvPicPr>
            <a:picLocks noChangeAspect="1"/>
          </p:cNvPicPr>
          <p:nvPr/>
        </p:nvPicPr>
        <p:blipFill>
          <a:blip r:embed="rId2"/>
          <a:stretch>
            <a:fillRect/>
          </a:stretch>
        </p:blipFill>
        <p:spPr>
          <a:xfrm>
            <a:off x="525931" y="774222"/>
            <a:ext cx="6111089" cy="4170146"/>
          </a:xfrm>
          <a:prstGeom prst="rect">
            <a:avLst/>
          </a:prstGeom>
        </p:spPr>
      </p:pic>
    </p:spTree>
    <p:extLst>
      <p:ext uri="{BB962C8B-B14F-4D97-AF65-F5344CB8AC3E}">
        <p14:creationId xmlns:p14="http://schemas.microsoft.com/office/powerpoint/2010/main" val="3361641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1D5D-912C-4A62-B9ED-10041F11A2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5" name="TextBox 4">
            <a:extLst>
              <a:ext uri="{FF2B5EF4-FFF2-40B4-BE49-F238E27FC236}">
                <a16:creationId xmlns:a16="http://schemas.microsoft.com/office/drawing/2014/main" id="{D4052699-D7ED-444A-9FD1-0523BC038F14}"/>
              </a:ext>
            </a:extLst>
          </p:cNvPr>
          <p:cNvSpPr txBox="1"/>
          <p:nvPr/>
        </p:nvSpPr>
        <p:spPr>
          <a:xfrm>
            <a:off x="291449" y="268188"/>
            <a:ext cx="5949863"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insights - Altitude  </a:t>
            </a:r>
          </a:p>
        </p:txBody>
      </p:sp>
      <p:pic>
        <p:nvPicPr>
          <p:cNvPr id="6" name="Picture 5">
            <a:extLst>
              <a:ext uri="{FF2B5EF4-FFF2-40B4-BE49-F238E27FC236}">
                <a16:creationId xmlns:a16="http://schemas.microsoft.com/office/drawing/2014/main" id="{1BD05AD0-FA24-4A32-85FA-248A08950448}"/>
              </a:ext>
            </a:extLst>
          </p:cNvPr>
          <p:cNvPicPr>
            <a:picLocks noChangeAspect="1"/>
          </p:cNvPicPr>
          <p:nvPr/>
        </p:nvPicPr>
        <p:blipFill>
          <a:blip r:embed="rId2"/>
          <a:stretch>
            <a:fillRect/>
          </a:stretch>
        </p:blipFill>
        <p:spPr>
          <a:xfrm>
            <a:off x="365880" y="1023394"/>
            <a:ext cx="6790950" cy="3587931"/>
          </a:xfrm>
          <a:prstGeom prst="rect">
            <a:avLst/>
          </a:prstGeom>
        </p:spPr>
      </p:pic>
    </p:spTree>
    <p:extLst>
      <p:ext uri="{BB962C8B-B14F-4D97-AF65-F5344CB8AC3E}">
        <p14:creationId xmlns:p14="http://schemas.microsoft.com/office/powerpoint/2010/main" val="209046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1D5D-912C-4A62-B9ED-10041F11A2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
        <p:nvSpPr>
          <p:cNvPr id="5" name="TextBox 4">
            <a:extLst>
              <a:ext uri="{FF2B5EF4-FFF2-40B4-BE49-F238E27FC236}">
                <a16:creationId xmlns:a16="http://schemas.microsoft.com/office/drawing/2014/main" id="{D4052699-D7ED-444A-9FD1-0523BC038F14}"/>
              </a:ext>
            </a:extLst>
          </p:cNvPr>
          <p:cNvSpPr txBox="1"/>
          <p:nvPr/>
        </p:nvSpPr>
        <p:spPr>
          <a:xfrm>
            <a:off x="291449" y="268188"/>
            <a:ext cx="5949863"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insights – Rectangular Area  </a:t>
            </a:r>
          </a:p>
        </p:txBody>
      </p:sp>
      <p:pic>
        <p:nvPicPr>
          <p:cNvPr id="7" name="Picture 6">
            <a:extLst>
              <a:ext uri="{FF2B5EF4-FFF2-40B4-BE49-F238E27FC236}">
                <a16:creationId xmlns:a16="http://schemas.microsoft.com/office/drawing/2014/main" id="{3AC61B23-69E8-4587-81AB-99D28F7EB9C1}"/>
              </a:ext>
            </a:extLst>
          </p:cNvPr>
          <p:cNvPicPr>
            <a:picLocks noChangeAspect="1"/>
          </p:cNvPicPr>
          <p:nvPr/>
        </p:nvPicPr>
        <p:blipFill>
          <a:blip r:embed="rId2"/>
          <a:stretch>
            <a:fillRect/>
          </a:stretch>
        </p:blipFill>
        <p:spPr>
          <a:xfrm>
            <a:off x="365881" y="928141"/>
            <a:ext cx="7161970" cy="3792059"/>
          </a:xfrm>
          <a:prstGeom prst="rect">
            <a:avLst/>
          </a:prstGeom>
        </p:spPr>
      </p:pic>
    </p:spTree>
    <p:extLst>
      <p:ext uri="{BB962C8B-B14F-4D97-AF65-F5344CB8AC3E}">
        <p14:creationId xmlns:p14="http://schemas.microsoft.com/office/powerpoint/2010/main" val="309395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1D5D-912C-4A62-B9ED-10041F11A2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
        <p:nvSpPr>
          <p:cNvPr id="5" name="TextBox 4">
            <a:extLst>
              <a:ext uri="{FF2B5EF4-FFF2-40B4-BE49-F238E27FC236}">
                <a16:creationId xmlns:a16="http://schemas.microsoft.com/office/drawing/2014/main" id="{D4052699-D7ED-444A-9FD1-0523BC038F14}"/>
              </a:ext>
            </a:extLst>
          </p:cNvPr>
          <p:cNvSpPr txBox="1"/>
          <p:nvPr/>
        </p:nvSpPr>
        <p:spPr>
          <a:xfrm>
            <a:off x="291449" y="268188"/>
            <a:ext cx="5949863"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insights - Duration  </a:t>
            </a:r>
          </a:p>
        </p:txBody>
      </p:sp>
      <p:pic>
        <p:nvPicPr>
          <p:cNvPr id="7" name="Picture 6">
            <a:extLst>
              <a:ext uri="{FF2B5EF4-FFF2-40B4-BE49-F238E27FC236}">
                <a16:creationId xmlns:a16="http://schemas.microsoft.com/office/drawing/2014/main" id="{4C9027C0-0F24-44A7-A8AD-7EC70FACB5AA}"/>
              </a:ext>
            </a:extLst>
          </p:cNvPr>
          <p:cNvPicPr>
            <a:picLocks noChangeAspect="1"/>
          </p:cNvPicPr>
          <p:nvPr/>
        </p:nvPicPr>
        <p:blipFill>
          <a:blip r:embed="rId2"/>
          <a:stretch>
            <a:fillRect/>
          </a:stretch>
        </p:blipFill>
        <p:spPr>
          <a:xfrm>
            <a:off x="365881" y="914519"/>
            <a:ext cx="7011937" cy="3700942"/>
          </a:xfrm>
          <a:prstGeom prst="rect">
            <a:avLst/>
          </a:prstGeom>
        </p:spPr>
      </p:pic>
    </p:spTree>
    <p:extLst>
      <p:ext uri="{BB962C8B-B14F-4D97-AF65-F5344CB8AC3E}">
        <p14:creationId xmlns:p14="http://schemas.microsoft.com/office/powerpoint/2010/main" val="1166058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1D5D-912C-4A62-B9ED-10041F11A2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
        <p:nvSpPr>
          <p:cNvPr id="5" name="TextBox 4">
            <a:extLst>
              <a:ext uri="{FF2B5EF4-FFF2-40B4-BE49-F238E27FC236}">
                <a16:creationId xmlns:a16="http://schemas.microsoft.com/office/drawing/2014/main" id="{D4052699-D7ED-444A-9FD1-0523BC038F14}"/>
              </a:ext>
            </a:extLst>
          </p:cNvPr>
          <p:cNvSpPr txBox="1"/>
          <p:nvPr/>
        </p:nvSpPr>
        <p:spPr>
          <a:xfrm>
            <a:off x="291449" y="268188"/>
            <a:ext cx="5949863"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insights - Speed </a:t>
            </a:r>
          </a:p>
        </p:txBody>
      </p:sp>
      <p:pic>
        <p:nvPicPr>
          <p:cNvPr id="7" name="Picture 6">
            <a:extLst>
              <a:ext uri="{FF2B5EF4-FFF2-40B4-BE49-F238E27FC236}">
                <a16:creationId xmlns:a16="http://schemas.microsoft.com/office/drawing/2014/main" id="{C979D72D-112A-4D56-8170-381DC410FB28}"/>
              </a:ext>
            </a:extLst>
          </p:cNvPr>
          <p:cNvPicPr>
            <a:picLocks noChangeAspect="1"/>
          </p:cNvPicPr>
          <p:nvPr/>
        </p:nvPicPr>
        <p:blipFill>
          <a:blip r:embed="rId2"/>
          <a:stretch>
            <a:fillRect/>
          </a:stretch>
        </p:blipFill>
        <p:spPr>
          <a:xfrm>
            <a:off x="471489" y="999332"/>
            <a:ext cx="6981935" cy="3720869"/>
          </a:xfrm>
          <a:prstGeom prst="rect">
            <a:avLst/>
          </a:prstGeom>
        </p:spPr>
      </p:pic>
    </p:spTree>
    <p:extLst>
      <p:ext uri="{BB962C8B-B14F-4D97-AF65-F5344CB8AC3E}">
        <p14:creationId xmlns:p14="http://schemas.microsoft.com/office/powerpoint/2010/main" val="2068932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1D5D-912C-4A62-B9ED-10041F11A2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5" name="TextBox 4">
            <a:extLst>
              <a:ext uri="{FF2B5EF4-FFF2-40B4-BE49-F238E27FC236}">
                <a16:creationId xmlns:a16="http://schemas.microsoft.com/office/drawing/2014/main" id="{D4052699-D7ED-444A-9FD1-0523BC038F14}"/>
              </a:ext>
            </a:extLst>
          </p:cNvPr>
          <p:cNvSpPr txBox="1"/>
          <p:nvPr/>
        </p:nvSpPr>
        <p:spPr>
          <a:xfrm>
            <a:off x="291449" y="268188"/>
            <a:ext cx="5949863"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Data insights - Steer  </a:t>
            </a:r>
          </a:p>
        </p:txBody>
      </p:sp>
      <p:pic>
        <p:nvPicPr>
          <p:cNvPr id="7" name="Picture 6">
            <a:extLst>
              <a:ext uri="{FF2B5EF4-FFF2-40B4-BE49-F238E27FC236}">
                <a16:creationId xmlns:a16="http://schemas.microsoft.com/office/drawing/2014/main" id="{DC2C5906-E866-4834-A8B2-0E22932328EC}"/>
              </a:ext>
            </a:extLst>
          </p:cNvPr>
          <p:cNvPicPr>
            <a:picLocks noChangeAspect="1"/>
          </p:cNvPicPr>
          <p:nvPr/>
        </p:nvPicPr>
        <p:blipFill>
          <a:blip r:embed="rId2"/>
          <a:stretch>
            <a:fillRect/>
          </a:stretch>
        </p:blipFill>
        <p:spPr>
          <a:xfrm>
            <a:off x="365881" y="879778"/>
            <a:ext cx="7219117" cy="3840423"/>
          </a:xfrm>
          <a:prstGeom prst="rect">
            <a:avLst/>
          </a:prstGeom>
        </p:spPr>
      </p:pic>
    </p:spTree>
    <p:extLst>
      <p:ext uri="{BB962C8B-B14F-4D97-AF65-F5344CB8AC3E}">
        <p14:creationId xmlns:p14="http://schemas.microsoft.com/office/powerpoint/2010/main" val="167301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ACE00-289C-4E4E-BEAC-6CFBD94A4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
        <p:nvSpPr>
          <p:cNvPr id="4" name="TextBox 3">
            <a:extLst>
              <a:ext uri="{FF2B5EF4-FFF2-40B4-BE49-F238E27FC236}">
                <a16:creationId xmlns:a16="http://schemas.microsoft.com/office/drawing/2014/main" id="{58EEEA39-C41B-4E02-B72F-1A82334EAB33}"/>
              </a:ext>
            </a:extLst>
          </p:cNvPr>
          <p:cNvSpPr txBox="1"/>
          <p:nvPr/>
        </p:nvSpPr>
        <p:spPr>
          <a:xfrm>
            <a:off x="192101" y="84524"/>
            <a:ext cx="372675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Why tree models?</a:t>
            </a:r>
            <a:r>
              <a:rPr lang="en-US" dirty="0"/>
              <a:t> </a:t>
            </a:r>
          </a:p>
        </p:txBody>
      </p:sp>
      <p:sp>
        <p:nvSpPr>
          <p:cNvPr id="3" name="TextBox 2">
            <a:extLst>
              <a:ext uri="{FF2B5EF4-FFF2-40B4-BE49-F238E27FC236}">
                <a16:creationId xmlns:a16="http://schemas.microsoft.com/office/drawing/2014/main" id="{F660DFF8-3F49-4061-87C7-84A450B233FB}"/>
              </a:ext>
            </a:extLst>
          </p:cNvPr>
          <p:cNvSpPr txBox="1"/>
          <p:nvPr/>
        </p:nvSpPr>
        <p:spPr>
          <a:xfrm>
            <a:off x="365881" y="1206500"/>
            <a:ext cx="7015994"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tx1"/>
                </a:solidFill>
                <a:latin typeface="Dosis Light" panose="020B0604020202020204" charset="0"/>
              </a:rPr>
              <a:t>Decision trees are simple but intuitive models </a:t>
            </a:r>
          </a:p>
          <a:p>
            <a:pPr marL="342900" indent="-342900" algn="just">
              <a:buFont typeface="Arial" panose="020B0604020202020204" pitchFamily="34" charset="0"/>
              <a:buChar char="•"/>
            </a:pPr>
            <a:r>
              <a:rPr lang="en-US" sz="2000" dirty="0">
                <a:solidFill>
                  <a:schemeClr val="tx1"/>
                </a:solidFill>
                <a:latin typeface="Dosis Light" panose="020B0604020202020204" charset="0"/>
              </a:rPr>
              <a:t>Utilize a top-down approach in which the root node creates binary splits until a certain criteria is met</a:t>
            </a:r>
          </a:p>
          <a:p>
            <a:pPr marL="342900" indent="-342900" algn="just">
              <a:buFont typeface="Arial" panose="020B0604020202020204" pitchFamily="34" charset="0"/>
              <a:buChar char="•"/>
            </a:pPr>
            <a:r>
              <a:rPr lang="en-US" sz="2000" dirty="0">
                <a:solidFill>
                  <a:schemeClr val="tx1"/>
                </a:solidFill>
                <a:latin typeface="Dosis Light" panose="020B0604020202020204" charset="0"/>
              </a:rPr>
              <a:t>Decision trees implicitly perform variable screening or feature selection</a:t>
            </a:r>
          </a:p>
          <a:p>
            <a:pPr marL="342900" indent="-342900" algn="just">
              <a:buFont typeface="Arial" panose="020B0604020202020204" pitchFamily="34" charset="0"/>
              <a:buChar char="•"/>
            </a:pPr>
            <a:r>
              <a:rPr lang="en-US" sz="2000" dirty="0">
                <a:solidFill>
                  <a:schemeClr val="tx1"/>
                </a:solidFill>
                <a:latin typeface="Dosis Light" panose="020B0604020202020204" charset="0"/>
              </a:rPr>
              <a:t>Decision trees require relatively little effort from users for data preparation</a:t>
            </a:r>
          </a:p>
          <a:p>
            <a:pPr marL="342900" indent="-342900" algn="just">
              <a:buFont typeface="Arial" panose="020B0604020202020204" pitchFamily="34" charset="0"/>
              <a:buChar char="•"/>
            </a:pPr>
            <a:r>
              <a:rPr lang="en-US" sz="2000" dirty="0">
                <a:solidFill>
                  <a:schemeClr val="tx1"/>
                </a:solidFill>
                <a:latin typeface="Dosis Light" panose="020B0604020202020204" charset="0"/>
              </a:rPr>
              <a:t>Nonlinear relationships between parameters do not affect tree performance</a:t>
            </a:r>
            <a:endParaRPr lang="en-US" b="1" dirty="0"/>
          </a:p>
          <a:p>
            <a:endParaRPr lang="en-GB" sz="2000" dirty="0">
              <a:solidFill>
                <a:schemeClr val="tx1"/>
              </a:solidFill>
              <a:latin typeface="Dosis Light" panose="020B0604020202020204" charset="0"/>
            </a:endParaRPr>
          </a:p>
        </p:txBody>
      </p:sp>
    </p:spTree>
    <p:extLst>
      <p:ext uri="{BB962C8B-B14F-4D97-AF65-F5344CB8AC3E}">
        <p14:creationId xmlns:p14="http://schemas.microsoft.com/office/powerpoint/2010/main" val="2023847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ACE00-289C-4E4E-BEAC-6CFBD94A4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
        <p:nvSpPr>
          <p:cNvPr id="4" name="TextBox 3">
            <a:extLst>
              <a:ext uri="{FF2B5EF4-FFF2-40B4-BE49-F238E27FC236}">
                <a16:creationId xmlns:a16="http://schemas.microsoft.com/office/drawing/2014/main" id="{58EEEA39-C41B-4E02-B72F-1A82334EAB33}"/>
              </a:ext>
            </a:extLst>
          </p:cNvPr>
          <p:cNvSpPr txBox="1"/>
          <p:nvPr/>
        </p:nvSpPr>
        <p:spPr>
          <a:xfrm>
            <a:off x="192101" y="84524"/>
            <a:ext cx="372675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CART</a:t>
            </a:r>
            <a:r>
              <a:rPr lang="en-US" dirty="0"/>
              <a:t> </a:t>
            </a:r>
          </a:p>
        </p:txBody>
      </p:sp>
      <p:sp>
        <p:nvSpPr>
          <p:cNvPr id="3" name="TextBox 2">
            <a:extLst>
              <a:ext uri="{FF2B5EF4-FFF2-40B4-BE49-F238E27FC236}">
                <a16:creationId xmlns:a16="http://schemas.microsoft.com/office/drawing/2014/main" id="{F660DFF8-3F49-4061-87C7-84A450B233FB}"/>
              </a:ext>
            </a:extLst>
          </p:cNvPr>
          <p:cNvSpPr txBox="1"/>
          <p:nvPr/>
        </p:nvSpPr>
        <p:spPr>
          <a:xfrm>
            <a:off x="365881" y="968677"/>
            <a:ext cx="7073145" cy="1446550"/>
          </a:xfrm>
          <a:prstGeom prst="rect">
            <a:avLst/>
          </a:prstGeom>
          <a:noFill/>
        </p:spPr>
        <p:txBody>
          <a:bodyPr wrap="square" rtlCol="0">
            <a:spAutoFit/>
          </a:bodyPr>
          <a:lstStyle/>
          <a:p>
            <a:r>
              <a:rPr lang="en-US" sz="2400" dirty="0">
                <a:solidFill>
                  <a:schemeClr val="tx1"/>
                </a:solidFill>
                <a:latin typeface="Dosis Light" panose="020B0604020202020204" charset="0"/>
              </a:rPr>
              <a:t>Classification and Regression Trees</a:t>
            </a:r>
          </a:p>
          <a:p>
            <a:endParaRPr lang="en-US" sz="2400" dirty="0">
              <a:solidFill>
                <a:schemeClr val="tx1"/>
              </a:solidFill>
              <a:latin typeface="Dosis Light" panose="020B0604020202020204" charset="0"/>
            </a:endParaRPr>
          </a:p>
          <a:p>
            <a:pPr marL="342900" indent="-342900" algn="just">
              <a:buFont typeface="Arial" panose="020B0604020202020204" pitchFamily="34" charset="0"/>
              <a:buChar char="•"/>
            </a:pPr>
            <a:r>
              <a:rPr lang="en-US" sz="2000" dirty="0">
                <a:solidFill>
                  <a:schemeClr val="tx1"/>
                </a:solidFill>
                <a:latin typeface="Dosis Light" panose="020B0604020202020204" charset="0"/>
              </a:rPr>
              <a:t>Classification and Regression Trees (CART) split attributes based on values that minimize a loss function, such as sum of squared errors.</a:t>
            </a:r>
            <a:endParaRPr lang="en-GB" sz="2000" dirty="0">
              <a:solidFill>
                <a:schemeClr val="tx1"/>
              </a:solidFill>
              <a:latin typeface="Dosis Light" panose="020B0604020202020204" charset="0"/>
            </a:endParaRPr>
          </a:p>
        </p:txBody>
      </p:sp>
      <p:pic>
        <p:nvPicPr>
          <p:cNvPr id="2050" name="Picture 2" descr="Image result for cart algorithm">
            <a:extLst>
              <a:ext uri="{FF2B5EF4-FFF2-40B4-BE49-F238E27FC236}">
                <a16:creationId xmlns:a16="http://schemas.microsoft.com/office/drawing/2014/main" id="{528B76EF-66CB-437B-A940-E658B4C8C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56" y="2415227"/>
            <a:ext cx="300990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45ADFC-B8E5-4A9F-A169-B1CB3415CA67}"/>
              </a:ext>
            </a:extLst>
          </p:cNvPr>
          <p:cNvPicPr>
            <a:picLocks noChangeAspect="1"/>
          </p:cNvPicPr>
          <p:nvPr/>
        </p:nvPicPr>
        <p:blipFill>
          <a:blip r:embed="rId3"/>
          <a:stretch>
            <a:fillRect/>
          </a:stretch>
        </p:blipFill>
        <p:spPr>
          <a:xfrm>
            <a:off x="4852987" y="2865824"/>
            <a:ext cx="2085975" cy="1066800"/>
          </a:xfrm>
          <a:prstGeom prst="rect">
            <a:avLst/>
          </a:prstGeom>
        </p:spPr>
      </p:pic>
    </p:spTree>
    <p:extLst>
      <p:ext uri="{BB962C8B-B14F-4D97-AF65-F5344CB8AC3E}">
        <p14:creationId xmlns:p14="http://schemas.microsoft.com/office/powerpoint/2010/main" val="245206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ACE00-289C-4E4E-BEAC-6CFBD94A4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58EEEA39-C41B-4E02-B72F-1A82334EAB33}"/>
              </a:ext>
            </a:extLst>
          </p:cNvPr>
          <p:cNvSpPr txBox="1"/>
          <p:nvPr/>
        </p:nvSpPr>
        <p:spPr>
          <a:xfrm>
            <a:off x="192101" y="84524"/>
            <a:ext cx="372675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CART</a:t>
            </a:r>
            <a:r>
              <a:rPr lang="en-US" dirty="0"/>
              <a:t> </a:t>
            </a:r>
          </a:p>
        </p:txBody>
      </p:sp>
      <p:pic>
        <p:nvPicPr>
          <p:cNvPr id="6" name="Picture 5">
            <a:extLst>
              <a:ext uri="{FF2B5EF4-FFF2-40B4-BE49-F238E27FC236}">
                <a16:creationId xmlns:a16="http://schemas.microsoft.com/office/drawing/2014/main" id="{1714687D-7284-4C8D-B077-FBDBD8362BBA}"/>
              </a:ext>
            </a:extLst>
          </p:cNvPr>
          <p:cNvPicPr>
            <a:picLocks noChangeAspect="1"/>
          </p:cNvPicPr>
          <p:nvPr/>
        </p:nvPicPr>
        <p:blipFill>
          <a:blip r:embed="rId2"/>
          <a:stretch>
            <a:fillRect/>
          </a:stretch>
        </p:blipFill>
        <p:spPr>
          <a:xfrm>
            <a:off x="365769" y="900063"/>
            <a:ext cx="3379420" cy="3650929"/>
          </a:xfrm>
          <a:prstGeom prst="rect">
            <a:avLst/>
          </a:prstGeom>
        </p:spPr>
      </p:pic>
      <p:pic>
        <p:nvPicPr>
          <p:cNvPr id="8" name="Picture 7">
            <a:extLst>
              <a:ext uri="{FF2B5EF4-FFF2-40B4-BE49-F238E27FC236}">
                <a16:creationId xmlns:a16="http://schemas.microsoft.com/office/drawing/2014/main" id="{A69E9CE6-A455-42AA-A966-37BDF5B6F213}"/>
              </a:ext>
            </a:extLst>
          </p:cNvPr>
          <p:cNvPicPr>
            <a:picLocks noChangeAspect="1"/>
          </p:cNvPicPr>
          <p:nvPr/>
        </p:nvPicPr>
        <p:blipFill>
          <a:blip r:embed="rId3"/>
          <a:stretch>
            <a:fillRect/>
          </a:stretch>
        </p:blipFill>
        <p:spPr>
          <a:xfrm>
            <a:off x="4647407" y="1244172"/>
            <a:ext cx="1851144" cy="1001129"/>
          </a:xfrm>
          <a:prstGeom prst="rect">
            <a:avLst/>
          </a:prstGeom>
        </p:spPr>
      </p:pic>
    </p:spTree>
    <p:extLst>
      <p:ext uri="{BB962C8B-B14F-4D97-AF65-F5344CB8AC3E}">
        <p14:creationId xmlns:p14="http://schemas.microsoft.com/office/powerpoint/2010/main" val="331995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515857" y="430134"/>
            <a:ext cx="3627120" cy="52092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b="1" dirty="0"/>
              <a:t>Tea</a:t>
            </a:r>
            <a:r>
              <a:rPr lang="en-US" sz="2800" b="1" dirty="0"/>
              <a:t>m members</a:t>
            </a:r>
            <a:endParaRPr sz="2800" b="1" dirty="0"/>
          </a:p>
        </p:txBody>
      </p:sp>
      <p:sp>
        <p:nvSpPr>
          <p:cNvPr id="3853" name="Shape 385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17A5B04D-B2C9-4893-B7B6-3E7730ACB4CB}"/>
              </a:ext>
            </a:extLst>
          </p:cNvPr>
          <p:cNvPicPr>
            <a:picLocks noChangeAspect="1"/>
          </p:cNvPicPr>
          <p:nvPr/>
        </p:nvPicPr>
        <p:blipFill>
          <a:blip r:embed="rId3"/>
          <a:stretch>
            <a:fillRect/>
          </a:stretch>
        </p:blipFill>
        <p:spPr>
          <a:xfrm>
            <a:off x="5952249" y="564080"/>
            <a:ext cx="1862699" cy="2460883"/>
          </a:xfrm>
          <a:prstGeom prst="rect">
            <a:avLst/>
          </a:prstGeom>
        </p:spPr>
      </p:pic>
      <p:sp>
        <p:nvSpPr>
          <p:cNvPr id="7" name="Shape 3850">
            <a:extLst>
              <a:ext uri="{FF2B5EF4-FFF2-40B4-BE49-F238E27FC236}">
                <a16:creationId xmlns:a16="http://schemas.microsoft.com/office/drawing/2014/main" id="{E79096CC-FDD6-42C9-B1D1-8B4849929437}"/>
              </a:ext>
            </a:extLst>
          </p:cNvPr>
          <p:cNvSpPr txBox="1">
            <a:spLocks/>
          </p:cNvSpPr>
          <p:nvPr/>
        </p:nvSpPr>
        <p:spPr>
          <a:xfrm>
            <a:off x="5850812" y="232930"/>
            <a:ext cx="1666407" cy="394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r>
              <a:rPr lang="en-GB" sz="1800" b="1" dirty="0"/>
              <a:t>Meghna Kathuri</a:t>
            </a:r>
          </a:p>
        </p:txBody>
      </p:sp>
      <p:pic>
        <p:nvPicPr>
          <p:cNvPr id="3" name="Picture 2">
            <a:extLst>
              <a:ext uri="{FF2B5EF4-FFF2-40B4-BE49-F238E27FC236}">
                <a16:creationId xmlns:a16="http://schemas.microsoft.com/office/drawing/2014/main" id="{A7363FEA-9022-4140-B805-12BC1115EC3E}"/>
              </a:ext>
            </a:extLst>
          </p:cNvPr>
          <p:cNvPicPr>
            <a:picLocks noChangeAspect="1"/>
          </p:cNvPicPr>
          <p:nvPr/>
        </p:nvPicPr>
        <p:blipFill>
          <a:blip r:embed="rId4"/>
          <a:stretch>
            <a:fillRect/>
          </a:stretch>
        </p:blipFill>
        <p:spPr>
          <a:xfrm>
            <a:off x="760228" y="2746345"/>
            <a:ext cx="1897912" cy="1998958"/>
          </a:xfrm>
          <a:prstGeom prst="rect">
            <a:avLst/>
          </a:prstGeom>
        </p:spPr>
      </p:pic>
      <p:sp>
        <p:nvSpPr>
          <p:cNvPr id="10" name="Shape 3850">
            <a:extLst>
              <a:ext uri="{FF2B5EF4-FFF2-40B4-BE49-F238E27FC236}">
                <a16:creationId xmlns:a16="http://schemas.microsoft.com/office/drawing/2014/main" id="{A28E225B-ADE8-4E1C-9599-29249692B5C2}"/>
              </a:ext>
            </a:extLst>
          </p:cNvPr>
          <p:cNvSpPr txBox="1">
            <a:spLocks/>
          </p:cNvSpPr>
          <p:nvPr/>
        </p:nvSpPr>
        <p:spPr>
          <a:xfrm>
            <a:off x="3515985" y="1206121"/>
            <a:ext cx="1666407" cy="394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r>
              <a:rPr lang="en-GB" sz="1800" b="1" dirty="0"/>
              <a:t>Shreyasi Thota</a:t>
            </a:r>
          </a:p>
        </p:txBody>
      </p:sp>
      <p:sp>
        <p:nvSpPr>
          <p:cNvPr id="11" name="Shape 3850">
            <a:extLst>
              <a:ext uri="{FF2B5EF4-FFF2-40B4-BE49-F238E27FC236}">
                <a16:creationId xmlns:a16="http://schemas.microsoft.com/office/drawing/2014/main" id="{9A32F81F-538A-4E14-8663-6620DA584A20}"/>
              </a:ext>
            </a:extLst>
          </p:cNvPr>
          <p:cNvSpPr txBox="1">
            <a:spLocks/>
          </p:cNvSpPr>
          <p:nvPr/>
        </p:nvSpPr>
        <p:spPr>
          <a:xfrm>
            <a:off x="683087" y="2416054"/>
            <a:ext cx="1666407" cy="394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r>
              <a:rPr lang="en-GB" sz="1800" b="1" dirty="0"/>
              <a:t>Shravan Chintha</a:t>
            </a:r>
          </a:p>
        </p:txBody>
      </p:sp>
      <p:pic>
        <p:nvPicPr>
          <p:cNvPr id="4" name="Picture 3">
            <a:extLst>
              <a:ext uri="{FF2B5EF4-FFF2-40B4-BE49-F238E27FC236}">
                <a16:creationId xmlns:a16="http://schemas.microsoft.com/office/drawing/2014/main" id="{2A8BAB21-F7F8-4BCC-8817-954264EEF723}"/>
              </a:ext>
            </a:extLst>
          </p:cNvPr>
          <p:cNvPicPr>
            <a:picLocks noChangeAspect="1"/>
          </p:cNvPicPr>
          <p:nvPr/>
        </p:nvPicPr>
        <p:blipFill>
          <a:blip r:embed="rId5"/>
          <a:stretch>
            <a:fillRect/>
          </a:stretch>
        </p:blipFill>
        <p:spPr>
          <a:xfrm>
            <a:off x="3630052" y="1600528"/>
            <a:ext cx="1438275" cy="2667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ACE00-289C-4E4E-BEAC-6CFBD94A4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
        <p:nvSpPr>
          <p:cNvPr id="4" name="TextBox 3">
            <a:extLst>
              <a:ext uri="{FF2B5EF4-FFF2-40B4-BE49-F238E27FC236}">
                <a16:creationId xmlns:a16="http://schemas.microsoft.com/office/drawing/2014/main" id="{58EEEA39-C41B-4E02-B72F-1A82334EAB33}"/>
              </a:ext>
            </a:extLst>
          </p:cNvPr>
          <p:cNvSpPr txBox="1"/>
          <p:nvPr/>
        </p:nvSpPr>
        <p:spPr>
          <a:xfrm>
            <a:off x="192101" y="84524"/>
            <a:ext cx="3726756"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CART</a:t>
            </a:r>
            <a:r>
              <a:rPr lang="en-US" dirty="0"/>
              <a:t> </a:t>
            </a:r>
          </a:p>
        </p:txBody>
      </p:sp>
      <p:pic>
        <p:nvPicPr>
          <p:cNvPr id="7" name="Picture 6">
            <a:extLst>
              <a:ext uri="{FF2B5EF4-FFF2-40B4-BE49-F238E27FC236}">
                <a16:creationId xmlns:a16="http://schemas.microsoft.com/office/drawing/2014/main" id="{D58508DF-E701-4931-A5B2-ADB889E2FBD7}"/>
              </a:ext>
            </a:extLst>
          </p:cNvPr>
          <p:cNvPicPr/>
          <p:nvPr/>
        </p:nvPicPr>
        <p:blipFill>
          <a:blip r:embed="rId2"/>
          <a:stretch>
            <a:fillRect/>
          </a:stretch>
        </p:blipFill>
        <p:spPr>
          <a:xfrm>
            <a:off x="365881" y="931634"/>
            <a:ext cx="6640313" cy="3587787"/>
          </a:xfrm>
          <a:prstGeom prst="rect">
            <a:avLst/>
          </a:prstGeom>
        </p:spPr>
      </p:pic>
    </p:spTree>
    <p:extLst>
      <p:ext uri="{BB962C8B-B14F-4D97-AF65-F5344CB8AC3E}">
        <p14:creationId xmlns:p14="http://schemas.microsoft.com/office/powerpoint/2010/main" val="1211280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195F-E76E-4760-9E0C-382403D3B5C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sp>
        <p:nvSpPr>
          <p:cNvPr id="3" name="TextBox 2">
            <a:extLst>
              <a:ext uri="{FF2B5EF4-FFF2-40B4-BE49-F238E27FC236}">
                <a16:creationId xmlns:a16="http://schemas.microsoft.com/office/drawing/2014/main" id="{59027CD5-3BB7-4DA2-93E2-8570B6F2488C}"/>
              </a:ext>
            </a:extLst>
          </p:cNvPr>
          <p:cNvSpPr txBox="1"/>
          <p:nvPr/>
        </p:nvSpPr>
        <p:spPr>
          <a:xfrm>
            <a:off x="347488" y="107576"/>
            <a:ext cx="6276595"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Conditional Inference Trees</a:t>
            </a:r>
          </a:p>
        </p:txBody>
      </p:sp>
      <p:sp>
        <p:nvSpPr>
          <p:cNvPr id="8" name="Rectangle 7">
            <a:extLst>
              <a:ext uri="{FF2B5EF4-FFF2-40B4-BE49-F238E27FC236}">
                <a16:creationId xmlns:a16="http://schemas.microsoft.com/office/drawing/2014/main" id="{37E3F4D5-F082-4F5D-AEBC-9047B6667F3D}"/>
              </a:ext>
            </a:extLst>
          </p:cNvPr>
          <p:cNvSpPr/>
          <p:nvPr/>
        </p:nvSpPr>
        <p:spPr>
          <a:xfrm>
            <a:off x="286528" y="896498"/>
            <a:ext cx="6677798" cy="1477328"/>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Dosis Light" panose="020B0604020202020204" charset="0"/>
              </a:rPr>
              <a:t>Conditional Inference trees use recursive splitting pattern with early stopping. It uses binary splitting pattern like most other trees but for variable selection and split point search it applies conditional inference. </a:t>
            </a:r>
          </a:p>
          <a:p>
            <a:pPr algn="just"/>
            <a:endParaRPr lang="en-US" sz="1800" dirty="0">
              <a:latin typeface="Dosis Light" panose="020B0604020202020204" charset="0"/>
            </a:endParaRPr>
          </a:p>
          <a:p>
            <a:pPr marL="285750" indent="-285750">
              <a:buFont typeface="Arial" panose="020B0604020202020204" pitchFamily="34" charset="0"/>
              <a:buChar char="•"/>
            </a:pPr>
            <a:r>
              <a:rPr lang="en-US" sz="1800" dirty="0">
                <a:latin typeface="Dosis Light" panose="020B0604020202020204" charset="0"/>
              </a:rPr>
              <a:t>Resolves Overfitting. </a:t>
            </a:r>
          </a:p>
        </p:txBody>
      </p:sp>
      <p:pic>
        <p:nvPicPr>
          <p:cNvPr id="9" name="Picture 8">
            <a:extLst>
              <a:ext uri="{FF2B5EF4-FFF2-40B4-BE49-F238E27FC236}">
                <a16:creationId xmlns:a16="http://schemas.microsoft.com/office/drawing/2014/main" id="{E397486D-F785-49B7-BA24-9DB18F2E0B9D}"/>
              </a:ext>
            </a:extLst>
          </p:cNvPr>
          <p:cNvPicPr>
            <a:picLocks noChangeAspect="1"/>
          </p:cNvPicPr>
          <p:nvPr/>
        </p:nvPicPr>
        <p:blipFill>
          <a:blip r:embed="rId2"/>
          <a:stretch>
            <a:fillRect/>
          </a:stretch>
        </p:blipFill>
        <p:spPr>
          <a:xfrm>
            <a:off x="2389520" y="2943811"/>
            <a:ext cx="2701782" cy="1899476"/>
          </a:xfrm>
          <a:prstGeom prst="rect">
            <a:avLst/>
          </a:prstGeom>
        </p:spPr>
      </p:pic>
      <p:sp>
        <p:nvSpPr>
          <p:cNvPr id="10" name="TextBox 9">
            <a:extLst>
              <a:ext uri="{FF2B5EF4-FFF2-40B4-BE49-F238E27FC236}">
                <a16:creationId xmlns:a16="http://schemas.microsoft.com/office/drawing/2014/main" id="{44F5F000-F184-43D4-A523-B3BAD7FB193F}"/>
              </a:ext>
            </a:extLst>
          </p:cNvPr>
          <p:cNvSpPr txBox="1"/>
          <p:nvPr/>
        </p:nvSpPr>
        <p:spPr>
          <a:xfrm>
            <a:off x="539758" y="3507764"/>
            <a:ext cx="1551142" cy="430887"/>
          </a:xfrm>
          <a:prstGeom prst="rect">
            <a:avLst/>
          </a:prstGeom>
          <a:noFill/>
        </p:spPr>
        <p:txBody>
          <a:bodyPr wrap="square" rtlCol="0">
            <a:spAutoFit/>
          </a:bodyPr>
          <a:lstStyle/>
          <a:p>
            <a:r>
              <a:rPr lang="en-US" sz="1100" dirty="0">
                <a:latin typeface="Dosis Light" panose="020B0604020202020204" charset="0"/>
                <a:cs typeface="Times New Roman" panose="02020603050405020304" pitchFamily="18" charset="0"/>
              </a:rPr>
              <a:t>An example based on the probability of arrival.</a:t>
            </a:r>
          </a:p>
        </p:txBody>
      </p:sp>
    </p:spTree>
    <p:extLst>
      <p:ext uri="{BB962C8B-B14F-4D97-AF65-F5344CB8AC3E}">
        <p14:creationId xmlns:p14="http://schemas.microsoft.com/office/powerpoint/2010/main" val="158522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195F-E76E-4760-9E0C-382403D3B5C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sp>
        <p:nvSpPr>
          <p:cNvPr id="3" name="TextBox 2">
            <a:extLst>
              <a:ext uri="{FF2B5EF4-FFF2-40B4-BE49-F238E27FC236}">
                <a16:creationId xmlns:a16="http://schemas.microsoft.com/office/drawing/2014/main" id="{59027CD5-3BB7-4DA2-93E2-8570B6F2488C}"/>
              </a:ext>
            </a:extLst>
          </p:cNvPr>
          <p:cNvSpPr txBox="1"/>
          <p:nvPr/>
        </p:nvSpPr>
        <p:spPr>
          <a:xfrm>
            <a:off x="347488" y="107576"/>
            <a:ext cx="6276595"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Conditional Inference Trees</a:t>
            </a:r>
          </a:p>
        </p:txBody>
      </p:sp>
      <p:pic>
        <p:nvPicPr>
          <p:cNvPr id="4" name="Picture 3">
            <a:extLst>
              <a:ext uri="{FF2B5EF4-FFF2-40B4-BE49-F238E27FC236}">
                <a16:creationId xmlns:a16="http://schemas.microsoft.com/office/drawing/2014/main" id="{017CCFD8-3AA3-4423-A1CD-FFC5FDAC2672}"/>
              </a:ext>
            </a:extLst>
          </p:cNvPr>
          <p:cNvPicPr/>
          <p:nvPr/>
        </p:nvPicPr>
        <p:blipFill>
          <a:blip r:embed="rId2"/>
          <a:stretch>
            <a:fillRect/>
          </a:stretch>
        </p:blipFill>
        <p:spPr>
          <a:xfrm>
            <a:off x="536323" y="903306"/>
            <a:ext cx="4896914" cy="3126434"/>
          </a:xfrm>
          <a:prstGeom prst="rect">
            <a:avLst/>
          </a:prstGeom>
        </p:spPr>
      </p:pic>
    </p:spTree>
    <p:extLst>
      <p:ext uri="{BB962C8B-B14F-4D97-AF65-F5344CB8AC3E}">
        <p14:creationId xmlns:p14="http://schemas.microsoft.com/office/powerpoint/2010/main" val="2964553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195F-E76E-4760-9E0C-382403D3B5C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sp>
        <p:nvSpPr>
          <p:cNvPr id="3" name="TextBox 2">
            <a:extLst>
              <a:ext uri="{FF2B5EF4-FFF2-40B4-BE49-F238E27FC236}">
                <a16:creationId xmlns:a16="http://schemas.microsoft.com/office/drawing/2014/main" id="{59027CD5-3BB7-4DA2-93E2-8570B6F2488C}"/>
              </a:ext>
            </a:extLst>
          </p:cNvPr>
          <p:cNvSpPr txBox="1"/>
          <p:nvPr/>
        </p:nvSpPr>
        <p:spPr>
          <a:xfrm>
            <a:off x="347488" y="107576"/>
            <a:ext cx="6276595"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Conditional Inference Trees</a:t>
            </a:r>
          </a:p>
        </p:txBody>
      </p:sp>
      <p:pic>
        <p:nvPicPr>
          <p:cNvPr id="6" name="Picture 5">
            <a:extLst>
              <a:ext uri="{FF2B5EF4-FFF2-40B4-BE49-F238E27FC236}">
                <a16:creationId xmlns:a16="http://schemas.microsoft.com/office/drawing/2014/main" id="{994A5332-6EAC-4331-B8E0-CE24B717D464}"/>
              </a:ext>
            </a:extLst>
          </p:cNvPr>
          <p:cNvPicPr/>
          <p:nvPr/>
        </p:nvPicPr>
        <p:blipFill>
          <a:blip r:embed="rId2"/>
          <a:stretch>
            <a:fillRect/>
          </a:stretch>
        </p:blipFill>
        <p:spPr>
          <a:xfrm>
            <a:off x="347488" y="1092835"/>
            <a:ext cx="7090267" cy="3627366"/>
          </a:xfrm>
          <a:prstGeom prst="rect">
            <a:avLst/>
          </a:prstGeom>
        </p:spPr>
      </p:pic>
    </p:spTree>
    <p:extLst>
      <p:ext uri="{BB962C8B-B14F-4D97-AF65-F5344CB8AC3E}">
        <p14:creationId xmlns:p14="http://schemas.microsoft.com/office/powerpoint/2010/main" val="1048411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195F-E76E-4760-9E0C-382403D3B5C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
        <p:nvSpPr>
          <p:cNvPr id="3" name="TextBox 2">
            <a:extLst>
              <a:ext uri="{FF2B5EF4-FFF2-40B4-BE49-F238E27FC236}">
                <a16:creationId xmlns:a16="http://schemas.microsoft.com/office/drawing/2014/main" id="{59027CD5-3BB7-4DA2-93E2-8570B6F2488C}"/>
              </a:ext>
            </a:extLst>
          </p:cNvPr>
          <p:cNvSpPr txBox="1"/>
          <p:nvPr/>
        </p:nvSpPr>
        <p:spPr>
          <a:xfrm>
            <a:off x="347488" y="107576"/>
            <a:ext cx="6276595"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Conditional Inference Trees</a:t>
            </a:r>
          </a:p>
        </p:txBody>
      </p:sp>
      <p:pic>
        <p:nvPicPr>
          <p:cNvPr id="5" name="Picture 4">
            <a:extLst>
              <a:ext uri="{FF2B5EF4-FFF2-40B4-BE49-F238E27FC236}">
                <a16:creationId xmlns:a16="http://schemas.microsoft.com/office/drawing/2014/main" id="{F8EFCED5-7B40-4AFF-A9C6-6031C547CDF3}"/>
              </a:ext>
            </a:extLst>
          </p:cNvPr>
          <p:cNvPicPr/>
          <p:nvPr/>
        </p:nvPicPr>
        <p:blipFill>
          <a:blip r:embed="rId2"/>
          <a:stretch>
            <a:fillRect/>
          </a:stretch>
        </p:blipFill>
        <p:spPr>
          <a:xfrm>
            <a:off x="640231" y="1265274"/>
            <a:ext cx="2581434" cy="1520456"/>
          </a:xfrm>
          <a:prstGeom prst="rect">
            <a:avLst/>
          </a:prstGeom>
        </p:spPr>
      </p:pic>
    </p:spTree>
    <p:extLst>
      <p:ext uri="{BB962C8B-B14F-4D97-AF65-F5344CB8AC3E}">
        <p14:creationId xmlns:p14="http://schemas.microsoft.com/office/powerpoint/2010/main" val="27315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1D2-414B-43FB-B10F-0DD350C8702F}"/>
              </a:ext>
            </a:extLst>
          </p:cNvPr>
          <p:cNvSpPr>
            <a:spLocks noGrp="1"/>
          </p:cNvSpPr>
          <p:nvPr>
            <p:ph type="title"/>
          </p:nvPr>
        </p:nvSpPr>
        <p:spPr>
          <a:xfrm>
            <a:off x="299200" y="205975"/>
            <a:ext cx="6761100" cy="637059"/>
          </a:xfrm>
        </p:spPr>
        <p:txBody>
          <a:bodyPr/>
          <a:lstStyle/>
          <a:p>
            <a:r>
              <a:rPr lang="en-US" dirty="0"/>
              <a:t>Evolutionary Learning Trees</a:t>
            </a:r>
          </a:p>
        </p:txBody>
      </p:sp>
      <p:sp>
        <p:nvSpPr>
          <p:cNvPr id="3" name="Slide Number Placeholder 2">
            <a:extLst>
              <a:ext uri="{FF2B5EF4-FFF2-40B4-BE49-F238E27FC236}">
                <a16:creationId xmlns:a16="http://schemas.microsoft.com/office/drawing/2014/main" id="{8E8E0AF0-26F0-4766-9DC2-DF292A981CB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pic>
        <p:nvPicPr>
          <p:cNvPr id="4" name="Picture 3">
            <a:extLst>
              <a:ext uri="{FF2B5EF4-FFF2-40B4-BE49-F238E27FC236}">
                <a16:creationId xmlns:a16="http://schemas.microsoft.com/office/drawing/2014/main" id="{630DC4D4-0FAD-47D5-8C64-077481385CA5}"/>
              </a:ext>
            </a:extLst>
          </p:cNvPr>
          <p:cNvPicPr>
            <a:picLocks noChangeAspect="1"/>
          </p:cNvPicPr>
          <p:nvPr/>
        </p:nvPicPr>
        <p:blipFill>
          <a:blip r:embed="rId2"/>
          <a:stretch>
            <a:fillRect/>
          </a:stretch>
        </p:blipFill>
        <p:spPr>
          <a:xfrm>
            <a:off x="640231" y="2379886"/>
            <a:ext cx="3315159" cy="2235805"/>
          </a:xfrm>
          <a:prstGeom prst="rect">
            <a:avLst/>
          </a:prstGeom>
        </p:spPr>
      </p:pic>
      <p:sp>
        <p:nvSpPr>
          <p:cNvPr id="5" name="Rectangle 4">
            <a:extLst>
              <a:ext uri="{FF2B5EF4-FFF2-40B4-BE49-F238E27FC236}">
                <a16:creationId xmlns:a16="http://schemas.microsoft.com/office/drawing/2014/main" id="{51CC09D2-4B9B-4A33-B472-D8636347C019}"/>
              </a:ext>
            </a:extLst>
          </p:cNvPr>
          <p:cNvSpPr/>
          <p:nvPr/>
        </p:nvSpPr>
        <p:spPr>
          <a:xfrm>
            <a:off x="299199" y="902558"/>
            <a:ext cx="6686391" cy="1477328"/>
          </a:xfrm>
          <a:prstGeom prst="rect">
            <a:avLst/>
          </a:prstGeom>
        </p:spPr>
        <p:txBody>
          <a:bodyPr wrap="square">
            <a:spAutoFit/>
          </a:bodyPr>
          <a:lstStyle/>
          <a:p>
            <a:pPr marL="285750" indent="-285750">
              <a:buFont typeface="Arial" panose="020B0604020202020204" pitchFamily="34" charset="0"/>
              <a:buChar char="•"/>
            </a:pPr>
            <a:r>
              <a:rPr lang="en-US" sz="1800" dirty="0">
                <a:latin typeface="Dosis Light" panose="020B0604020202020204" charset="0"/>
              </a:rPr>
              <a:t>The algorithm first initializes a set of trees with random split rules in the root nodes. </a:t>
            </a:r>
          </a:p>
          <a:p>
            <a:pPr marL="285750" indent="-285750">
              <a:buFont typeface="Arial" panose="020B0604020202020204" pitchFamily="34" charset="0"/>
              <a:buChar char="•"/>
            </a:pPr>
            <a:endParaRPr lang="en-US" sz="1800" dirty="0">
              <a:latin typeface="Dosis Light" panose="020B0604020202020204" charset="0"/>
            </a:endParaRPr>
          </a:p>
          <a:p>
            <a:pPr marL="285750" indent="-285750">
              <a:buFont typeface="Arial" panose="020B0604020202020204" pitchFamily="34" charset="0"/>
              <a:buChar char="•"/>
            </a:pPr>
            <a:r>
              <a:rPr lang="en-US" sz="1800" dirty="0">
                <a:latin typeface="Dosis Light" panose="020B0604020202020204" charset="0"/>
              </a:rPr>
              <a:t>It terminates when quality of the best trees stops improving, but not later than a maximum number of iterations. </a:t>
            </a:r>
          </a:p>
        </p:txBody>
      </p:sp>
    </p:spTree>
    <p:extLst>
      <p:ext uri="{BB962C8B-B14F-4D97-AF65-F5344CB8AC3E}">
        <p14:creationId xmlns:p14="http://schemas.microsoft.com/office/powerpoint/2010/main" val="1033960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1D2-414B-43FB-B10F-0DD350C8702F}"/>
              </a:ext>
            </a:extLst>
          </p:cNvPr>
          <p:cNvSpPr>
            <a:spLocks noGrp="1"/>
          </p:cNvSpPr>
          <p:nvPr>
            <p:ph type="title"/>
          </p:nvPr>
        </p:nvSpPr>
        <p:spPr>
          <a:xfrm>
            <a:off x="299200" y="205975"/>
            <a:ext cx="6761100" cy="637059"/>
          </a:xfrm>
        </p:spPr>
        <p:txBody>
          <a:bodyPr/>
          <a:lstStyle/>
          <a:p>
            <a:r>
              <a:rPr lang="en-US" dirty="0"/>
              <a:t>Evolutionary Learning Trees</a:t>
            </a:r>
          </a:p>
        </p:txBody>
      </p:sp>
      <p:sp>
        <p:nvSpPr>
          <p:cNvPr id="3" name="Slide Number Placeholder 2">
            <a:extLst>
              <a:ext uri="{FF2B5EF4-FFF2-40B4-BE49-F238E27FC236}">
                <a16:creationId xmlns:a16="http://schemas.microsoft.com/office/drawing/2014/main" id="{8E8E0AF0-26F0-4766-9DC2-DF292A981CB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pic>
        <p:nvPicPr>
          <p:cNvPr id="4" name="Picture 3">
            <a:extLst>
              <a:ext uri="{FF2B5EF4-FFF2-40B4-BE49-F238E27FC236}">
                <a16:creationId xmlns:a16="http://schemas.microsoft.com/office/drawing/2014/main" id="{82EFE495-3784-42BB-A29A-6830693AB765}"/>
              </a:ext>
            </a:extLst>
          </p:cNvPr>
          <p:cNvPicPr/>
          <p:nvPr/>
        </p:nvPicPr>
        <p:blipFill>
          <a:blip r:embed="rId2"/>
          <a:stretch>
            <a:fillRect/>
          </a:stretch>
        </p:blipFill>
        <p:spPr>
          <a:xfrm>
            <a:off x="299200" y="996950"/>
            <a:ext cx="4188980" cy="2683510"/>
          </a:xfrm>
          <a:prstGeom prst="rect">
            <a:avLst/>
          </a:prstGeom>
        </p:spPr>
      </p:pic>
    </p:spTree>
    <p:extLst>
      <p:ext uri="{BB962C8B-B14F-4D97-AF65-F5344CB8AC3E}">
        <p14:creationId xmlns:p14="http://schemas.microsoft.com/office/powerpoint/2010/main" val="176803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1D2-414B-43FB-B10F-0DD350C8702F}"/>
              </a:ext>
            </a:extLst>
          </p:cNvPr>
          <p:cNvSpPr>
            <a:spLocks noGrp="1"/>
          </p:cNvSpPr>
          <p:nvPr>
            <p:ph type="title"/>
          </p:nvPr>
        </p:nvSpPr>
        <p:spPr>
          <a:xfrm>
            <a:off x="299200" y="205975"/>
            <a:ext cx="6761100" cy="637059"/>
          </a:xfrm>
        </p:spPr>
        <p:txBody>
          <a:bodyPr/>
          <a:lstStyle/>
          <a:p>
            <a:r>
              <a:rPr lang="en-US" dirty="0"/>
              <a:t>Evolutionary Learning Trees</a:t>
            </a:r>
          </a:p>
        </p:txBody>
      </p:sp>
      <p:sp>
        <p:nvSpPr>
          <p:cNvPr id="3" name="Slide Number Placeholder 2">
            <a:extLst>
              <a:ext uri="{FF2B5EF4-FFF2-40B4-BE49-F238E27FC236}">
                <a16:creationId xmlns:a16="http://schemas.microsoft.com/office/drawing/2014/main" id="{8E8E0AF0-26F0-4766-9DC2-DF292A981CB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105B0C94-71A9-4C68-87F1-E9A4E1272FD9}"/>
              </a:ext>
            </a:extLst>
          </p:cNvPr>
          <p:cNvPicPr/>
          <p:nvPr/>
        </p:nvPicPr>
        <p:blipFill>
          <a:blip r:embed="rId2"/>
          <a:stretch>
            <a:fillRect/>
          </a:stretch>
        </p:blipFill>
        <p:spPr>
          <a:xfrm>
            <a:off x="299200" y="971457"/>
            <a:ext cx="6693476" cy="3620320"/>
          </a:xfrm>
          <a:prstGeom prst="rect">
            <a:avLst/>
          </a:prstGeom>
        </p:spPr>
      </p:pic>
    </p:spTree>
    <p:extLst>
      <p:ext uri="{BB962C8B-B14F-4D97-AF65-F5344CB8AC3E}">
        <p14:creationId xmlns:p14="http://schemas.microsoft.com/office/powerpoint/2010/main" val="2426655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1D2-414B-43FB-B10F-0DD350C8702F}"/>
              </a:ext>
            </a:extLst>
          </p:cNvPr>
          <p:cNvSpPr>
            <a:spLocks noGrp="1"/>
          </p:cNvSpPr>
          <p:nvPr>
            <p:ph type="title"/>
          </p:nvPr>
        </p:nvSpPr>
        <p:spPr>
          <a:xfrm>
            <a:off x="299200" y="205975"/>
            <a:ext cx="6761100" cy="637059"/>
          </a:xfrm>
        </p:spPr>
        <p:txBody>
          <a:bodyPr/>
          <a:lstStyle/>
          <a:p>
            <a:r>
              <a:rPr lang="en-US" dirty="0"/>
              <a:t>Evolutionary Learning Trees</a:t>
            </a:r>
          </a:p>
        </p:txBody>
      </p:sp>
      <p:sp>
        <p:nvSpPr>
          <p:cNvPr id="3" name="Slide Number Placeholder 2">
            <a:extLst>
              <a:ext uri="{FF2B5EF4-FFF2-40B4-BE49-F238E27FC236}">
                <a16:creationId xmlns:a16="http://schemas.microsoft.com/office/drawing/2014/main" id="{8E8E0AF0-26F0-4766-9DC2-DF292A981CB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87C7C188-7908-4CF7-A71B-AB880393477E}"/>
              </a:ext>
            </a:extLst>
          </p:cNvPr>
          <p:cNvPicPr/>
          <p:nvPr/>
        </p:nvPicPr>
        <p:blipFill>
          <a:blip r:embed="rId2"/>
          <a:stretch>
            <a:fillRect/>
          </a:stretch>
        </p:blipFill>
        <p:spPr>
          <a:xfrm>
            <a:off x="365881" y="1137684"/>
            <a:ext cx="2603559" cy="1456006"/>
          </a:xfrm>
          <a:prstGeom prst="rect">
            <a:avLst/>
          </a:prstGeom>
        </p:spPr>
      </p:pic>
    </p:spTree>
    <p:extLst>
      <p:ext uri="{BB962C8B-B14F-4D97-AF65-F5344CB8AC3E}">
        <p14:creationId xmlns:p14="http://schemas.microsoft.com/office/powerpoint/2010/main" val="183460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C82E-49B3-40D9-A430-951BB7BCB38C}"/>
              </a:ext>
            </a:extLst>
          </p:cNvPr>
          <p:cNvSpPr>
            <a:spLocks noGrp="1"/>
          </p:cNvSpPr>
          <p:nvPr>
            <p:ph type="title"/>
          </p:nvPr>
        </p:nvSpPr>
        <p:spPr>
          <a:xfrm>
            <a:off x="251232" y="213102"/>
            <a:ext cx="2498546" cy="857400"/>
          </a:xfrm>
        </p:spPr>
        <p:txBody>
          <a:bodyPr/>
          <a:lstStyle/>
          <a:p>
            <a:r>
              <a:rPr lang="en-US" dirty="0"/>
              <a:t>Bagged trees</a:t>
            </a:r>
          </a:p>
        </p:txBody>
      </p:sp>
      <p:sp>
        <p:nvSpPr>
          <p:cNvPr id="3" name="Slide Number Placeholder 2">
            <a:extLst>
              <a:ext uri="{FF2B5EF4-FFF2-40B4-BE49-F238E27FC236}">
                <a16:creationId xmlns:a16="http://schemas.microsoft.com/office/drawing/2014/main" id="{20BD6FC0-3FB5-4B75-81F6-E600CB7B07D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CC2E09CB-86C1-4530-94E8-791279181A77}"/>
              </a:ext>
            </a:extLst>
          </p:cNvPr>
          <p:cNvPicPr>
            <a:picLocks noChangeAspect="1"/>
          </p:cNvPicPr>
          <p:nvPr/>
        </p:nvPicPr>
        <p:blipFill>
          <a:blip r:embed="rId2"/>
          <a:stretch>
            <a:fillRect/>
          </a:stretch>
        </p:blipFill>
        <p:spPr>
          <a:xfrm>
            <a:off x="3201179" y="2309023"/>
            <a:ext cx="4551673" cy="2040405"/>
          </a:xfrm>
          <a:prstGeom prst="rect">
            <a:avLst/>
          </a:prstGeom>
        </p:spPr>
      </p:pic>
      <p:sp>
        <p:nvSpPr>
          <p:cNvPr id="5" name="TextBox 4">
            <a:extLst>
              <a:ext uri="{FF2B5EF4-FFF2-40B4-BE49-F238E27FC236}">
                <a16:creationId xmlns:a16="http://schemas.microsoft.com/office/drawing/2014/main" id="{A13FB028-8B51-4914-9E26-B42A428431F0}"/>
              </a:ext>
            </a:extLst>
          </p:cNvPr>
          <p:cNvSpPr txBox="1"/>
          <p:nvPr/>
        </p:nvSpPr>
        <p:spPr>
          <a:xfrm>
            <a:off x="785011" y="2518929"/>
            <a:ext cx="2498546" cy="523220"/>
          </a:xfrm>
          <a:prstGeom prst="rect">
            <a:avLst/>
          </a:prstGeom>
          <a:noFill/>
        </p:spPr>
        <p:txBody>
          <a:bodyPr wrap="square" rtlCol="0">
            <a:spAutoFit/>
          </a:bodyPr>
          <a:lstStyle/>
          <a:p>
            <a:r>
              <a:rPr lang="en-US" dirty="0">
                <a:latin typeface="Dosis Light" panose="020B0604020202020204" charset="0"/>
                <a:cs typeface="Times New Roman" panose="02020603050405020304" pitchFamily="18" charset="0"/>
              </a:rPr>
              <a:t>Model predicting a color based on it’s co-ordinates.</a:t>
            </a:r>
          </a:p>
        </p:txBody>
      </p:sp>
      <p:sp>
        <p:nvSpPr>
          <p:cNvPr id="6" name="Rectangle 5">
            <a:extLst>
              <a:ext uri="{FF2B5EF4-FFF2-40B4-BE49-F238E27FC236}">
                <a16:creationId xmlns:a16="http://schemas.microsoft.com/office/drawing/2014/main" id="{71E1C034-4A0B-4FAD-B3EF-FEC4A63E762E}"/>
              </a:ext>
            </a:extLst>
          </p:cNvPr>
          <p:cNvSpPr/>
          <p:nvPr/>
        </p:nvSpPr>
        <p:spPr>
          <a:xfrm>
            <a:off x="365881" y="1267711"/>
            <a:ext cx="6853626" cy="646331"/>
          </a:xfrm>
          <a:prstGeom prst="rect">
            <a:avLst/>
          </a:prstGeom>
        </p:spPr>
        <p:txBody>
          <a:bodyPr wrap="square">
            <a:spAutoFit/>
          </a:bodyPr>
          <a:lstStyle/>
          <a:p>
            <a:pPr marL="285750" indent="-285750">
              <a:buFont typeface="Arial" panose="020B0604020202020204" pitchFamily="34" charset="0"/>
              <a:buChar char="•"/>
            </a:pPr>
            <a:r>
              <a:rPr lang="en-US" sz="1800" dirty="0">
                <a:latin typeface="Dosis Light" panose="020B0604020202020204" charset="0"/>
              </a:rPr>
              <a:t>It is a technique where the predictions from multiple machine learning algorithms are put together to make more accurate. </a:t>
            </a:r>
          </a:p>
        </p:txBody>
      </p:sp>
    </p:spTree>
    <p:extLst>
      <p:ext uri="{BB962C8B-B14F-4D97-AF65-F5344CB8AC3E}">
        <p14:creationId xmlns:p14="http://schemas.microsoft.com/office/powerpoint/2010/main" val="47096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220980" y="303190"/>
            <a:ext cx="5268900" cy="69627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Problem definition</a:t>
            </a:r>
            <a:endParaRPr sz="4400" dirty="0"/>
          </a:p>
        </p:txBody>
      </p:sp>
      <p:sp>
        <p:nvSpPr>
          <p:cNvPr id="3859" name="Shape 3859"/>
          <p:cNvSpPr txBox="1">
            <a:spLocks noGrp="1"/>
          </p:cNvSpPr>
          <p:nvPr>
            <p:ph type="subTitle" idx="1"/>
          </p:nvPr>
        </p:nvSpPr>
        <p:spPr>
          <a:xfrm>
            <a:off x="220980" y="1084619"/>
            <a:ext cx="5920740" cy="3466116"/>
          </a:xfrm>
          <a:prstGeom prst="rect">
            <a:avLst/>
          </a:prstGeom>
        </p:spPr>
        <p:txBody>
          <a:bodyPr spcFirstLastPara="1" wrap="square" lIns="91425" tIns="91425" rIns="91425" bIns="91425" anchor="t" anchorCtr="0">
            <a:noAutofit/>
          </a:bodyPr>
          <a:lstStyle/>
          <a:p>
            <a:pPr marL="342900" indent="-342900" algn="just">
              <a:buClr>
                <a:srgbClr val="000000"/>
              </a:buClr>
              <a:buFont typeface="Arial" panose="020B0604020202020204" pitchFamily="34" charset="0"/>
              <a:buChar char="•"/>
            </a:pPr>
            <a:r>
              <a:rPr lang="en-US" dirty="0">
                <a:solidFill>
                  <a:schemeClr val="tx1"/>
                </a:solidFill>
                <a:latin typeface="Dosis Light" panose="020B0604020202020204" charset="0"/>
                <a:cs typeface="Arial"/>
                <a:sym typeface="Arial"/>
              </a:rPr>
              <a:t>Various aircrafts perform several surveillance operations over the united states which are operated by the FBI and the Department of Homeland Security whose identification is hidden and open in a few cases.</a:t>
            </a:r>
          </a:p>
          <a:p>
            <a:pPr marL="342900" indent="-342900" algn="just">
              <a:buClr>
                <a:srgbClr val="000000"/>
              </a:buClr>
              <a:buFont typeface="Arial" panose="020B0604020202020204" pitchFamily="34" charset="0"/>
              <a:buChar char="•"/>
            </a:pPr>
            <a:endParaRPr lang="en-US" dirty="0">
              <a:solidFill>
                <a:schemeClr val="tx1"/>
              </a:solidFill>
              <a:latin typeface="Dosis Light" panose="020B0604020202020204" charset="0"/>
              <a:cs typeface="Arial"/>
              <a:sym typeface="Arial"/>
            </a:endParaRPr>
          </a:p>
          <a:p>
            <a:pPr marL="342900" indent="-342900" algn="just">
              <a:buClr>
                <a:srgbClr val="000000"/>
              </a:buClr>
              <a:buFont typeface="Arial" panose="020B0604020202020204" pitchFamily="34" charset="0"/>
              <a:buChar char="•"/>
            </a:pPr>
            <a:r>
              <a:rPr lang="en-US" dirty="0">
                <a:solidFill>
                  <a:schemeClr val="tx1"/>
                </a:solidFill>
                <a:latin typeface="Dosis Light" panose="020B0604020202020204" charset="0"/>
                <a:cs typeface="Arial"/>
                <a:sym typeface="Arial"/>
              </a:rPr>
              <a:t>Why are these aircrafts registered under fictions companies and what is the pattern of their surveillance operations?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2198-5ABC-4753-A186-A82B7764CFF7}"/>
              </a:ext>
            </a:extLst>
          </p:cNvPr>
          <p:cNvSpPr>
            <a:spLocks noGrp="1"/>
          </p:cNvSpPr>
          <p:nvPr>
            <p:ph type="title"/>
          </p:nvPr>
        </p:nvSpPr>
        <p:spPr>
          <a:xfrm>
            <a:off x="196081" y="165829"/>
            <a:ext cx="6761100" cy="857400"/>
          </a:xfrm>
        </p:spPr>
        <p:txBody>
          <a:bodyPr/>
          <a:lstStyle/>
          <a:p>
            <a:r>
              <a:rPr lang="en-US" dirty="0"/>
              <a:t>Bagged trees</a:t>
            </a:r>
          </a:p>
        </p:txBody>
      </p:sp>
      <p:sp>
        <p:nvSpPr>
          <p:cNvPr id="3" name="Slide Number Placeholder 2">
            <a:extLst>
              <a:ext uri="{FF2B5EF4-FFF2-40B4-BE49-F238E27FC236}">
                <a16:creationId xmlns:a16="http://schemas.microsoft.com/office/drawing/2014/main" id="{C09C545D-73D8-420C-8AFB-C3B4125F96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pic>
        <p:nvPicPr>
          <p:cNvPr id="4" name="Picture 3">
            <a:extLst>
              <a:ext uri="{FF2B5EF4-FFF2-40B4-BE49-F238E27FC236}">
                <a16:creationId xmlns:a16="http://schemas.microsoft.com/office/drawing/2014/main" id="{3F5A8163-4015-4A53-964B-A0381B0FB537}"/>
              </a:ext>
            </a:extLst>
          </p:cNvPr>
          <p:cNvPicPr>
            <a:picLocks noChangeAspect="1"/>
          </p:cNvPicPr>
          <p:nvPr/>
        </p:nvPicPr>
        <p:blipFill>
          <a:blip r:embed="rId2"/>
          <a:stretch>
            <a:fillRect/>
          </a:stretch>
        </p:blipFill>
        <p:spPr>
          <a:xfrm>
            <a:off x="365881" y="1398839"/>
            <a:ext cx="2658634" cy="1316364"/>
          </a:xfrm>
          <a:prstGeom prst="rect">
            <a:avLst/>
          </a:prstGeom>
        </p:spPr>
      </p:pic>
    </p:spTree>
    <p:extLst>
      <p:ext uri="{BB962C8B-B14F-4D97-AF65-F5344CB8AC3E}">
        <p14:creationId xmlns:p14="http://schemas.microsoft.com/office/powerpoint/2010/main" val="1911694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3BA6-6D6D-4FBE-95F2-2162A6957D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C5FB4532-B161-4DD7-BDEF-50692C3B8175}"/>
              </a:ext>
            </a:extLst>
          </p:cNvPr>
          <p:cNvSpPr txBox="1"/>
          <p:nvPr/>
        </p:nvSpPr>
        <p:spPr>
          <a:xfrm>
            <a:off x="365880" y="0"/>
            <a:ext cx="321564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C4.5</a:t>
            </a:r>
          </a:p>
        </p:txBody>
      </p:sp>
      <p:sp>
        <p:nvSpPr>
          <p:cNvPr id="3" name="Rectangle 2">
            <a:extLst>
              <a:ext uri="{FF2B5EF4-FFF2-40B4-BE49-F238E27FC236}">
                <a16:creationId xmlns:a16="http://schemas.microsoft.com/office/drawing/2014/main" id="{D835B6A1-F1FF-451A-BD94-0B72E869EB27}"/>
              </a:ext>
            </a:extLst>
          </p:cNvPr>
          <p:cNvSpPr/>
          <p:nvPr/>
        </p:nvSpPr>
        <p:spPr>
          <a:xfrm>
            <a:off x="365879" y="797104"/>
            <a:ext cx="6959953" cy="2277547"/>
          </a:xfrm>
          <a:prstGeom prst="rect">
            <a:avLst/>
          </a:prstGeom>
        </p:spPr>
        <p:txBody>
          <a:bodyPr wrap="square">
            <a:spAutoFit/>
          </a:bodyPr>
          <a:lstStyle/>
          <a:p>
            <a:pPr marL="285750" indent="-285750">
              <a:buFont typeface="Arial" panose="020B0604020202020204" pitchFamily="34" charset="0"/>
              <a:buChar char="•"/>
            </a:pPr>
            <a:r>
              <a:rPr lang="en-US" sz="1800" dirty="0">
                <a:latin typeface="Dosis Light" panose="020B0604020202020204" charset="0"/>
              </a:rPr>
              <a:t>It is a software extension of the basic ID3 algorithm, but an improvised version.</a:t>
            </a:r>
            <a:br>
              <a:rPr lang="en-US" sz="1800" dirty="0">
                <a:latin typeface="Dosis Light" panose="020B0604020202020204" charset="0"/>
              </a:rPr>
            </a:br>
            <a:endParaRPr lang="en-US" sz="1800" dirty="0">
              <a:latin typeface="Dosis Light" panose="020B0604020202020204" charset="0"/>
            </a:endParaRPr>
          </a:p>
          <a:p>
            <a:pPr marL="285750" indent="-285750">
              <a:buFont typeface="Arial" panose="020B0604020202020204" pitchFamily="34" charset="0"/>
              <a:buChar char="•"/>
            </a:pPr>
            <a:r>
              <a:rPr lang="en-US" sz="1800" dirty="0">
                <a:latin typeface="Dosis Light" panose="020B0604020202020204" charset="0"/>
              </a:rPr>
              <a:t>C4.5 is a computer program that is used for inducing classification rules in the form of decision trees for a given set of instances. </a:t>
            </a:r>
            <a:br>
              <a:rPr lang="en-US" sz="1800" dirty="0">
                <a:latin typeface="Dosis Light" panose="020B0604020202020204" charset="0"/>
              </a:rPr>
            </a:br>
            <a:endParaRPr lang="en-US" sz="1800" dirty="0">
              <a:latin typeface="Dosis Light" panose="020B0604020202020204" charset="0"/>
            </a:endParaRPr>
          </a:p>
          <a:p>
            <a:pPr marL="285750" indent="-285750">
              <a:buFont typeface="Arial" panose="020B0604020202020204" pitchFamily="34" charset="0"/>
              <a:buChar char="•"/>
            </a:pPr>
            <a:r>
              <a:rPr lang="en-US" sz="1800" dirty="0">
                <a:latin typeface="Dosis Light" panose="020B0604020202020204" charset="0"/>
              </a:rPr>
              <a:t>It builds a decision tree based on the attribute and the subset. </a:t>
            </a:r>
          </a:p>
          <a:p>
            <a:pPr marL="285750" indent="-285750">
              <a:buFont typeface="Arial" panose="020B0604020202020204" pitchFamily="34" charset="0"/>
              <a:buChar char="•"/>
            </a:pPr>
            <a:endParaRPr lang="en-US" sz="1600" dirty="0">
              <a:latin typeface="Dosis Light" panose="020B0604020202020204" charset="0"/>
            </a:endParaRPr>
          </a:p>
        </p:txBody>
      </p:sp>
      <p:pic>
        <p:nvPicPr>
          <p:cNvPr id="6" name="Picture 5">
            <a:extLst>
              <a:ext uri="{FF2B5EF4-FFF2-40B4-BE49-F238E27FC236}">
                <a16:creationId xmlns:a16="http://schemas.microsoft.com/office/drawing/2014/main" id="{A88BBDF2-91FC-4768-9019-A566D616BDDB}"/>
              </a:ext>
            </a:extLst>
          </p:cNvPr>
          <p:cNvPicPr>
            <a:picLocks noChangeAspect="1"/>
          </p:cNvPicPr>
          <p:nvPr/>
        </p:nvPicPr>
        <p:blipFill>
          <a:blip r:embed="rId2"/>
          <a:stretch>
            <a:fillRect/>
          </a:stretch>
        </p:blipFill>
        <p:spPr>
          <a:xfrm>
            <a:off x="1426655" y="3074651"/>
            <a:ext cx="5044450" cy="1746508"/>
          </a:xfrm>
          <a:prstGeom prst="rect">
            <a:avLst/>
          </a:prstGeom>
        </p:spPr>
      </p:pic>
    </p:spTree>
    <p:extLst>
      <p:ext uri="{BB962C8B-B14F-4D97-AF65-F5344CB8AC3E}">
        <p14:creationId xmlns:p14="http://schemas.microsoft.com/office/powerpoint/2010/main" val="3286136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3BA6-6D6D-4FBE-95F2-2162A6957D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sp>
        <p:nvSpPr>
          <p:cNvPr id="5" name="TextBox 4">
            <a:extLst>
              <a:ext uri="{FF2B5EF4-FFF2-40B4-BE49-F238E27FC236}">
                <a16:creationId xmlns:a16="http://schemas.microsoft.com/office/drawing/2014/main" id="{C5FB4532-B161-4DD7-BDEF-50692C3B8175}"/>
              </a:ext>
            </a:extLst>
          </p:cNvPr>
          <p:cNvSpPr txBox="1"/>
          <p:nvPr/>
        </p:nvSpPr>
        <p:spPr>
          <a:xfrm>
            <a:off x="365880" y="0"/>
            <a:ext cx="321564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C4.5</a:t>
            </a:r>
          </a:p>
        </p:txBody>
      </p:sp>
      <p:pic>
        <p:nvPicPr>
          <p:cNvPr id="6" name="Picture 5">
            <a:extLst>
              <a:ext uri="{FF2B5EF4-FFF2-40B4-BE49-F238E27FC236}">
                <a16:creationId xmlns:a16="http://schemas.microsoft.com/office/drawing/2014/main" id="{BC62E0FD-C23B-461A-8D9E-9040ACCF2D27}"/>
              </a:ext>
            </a:extLst>
          </p:cNvPr>
          <p:cNvPicPr/>
          <p:nvPr/>
        </p:nvPicPr>
        <p:blipFill>
          <a:blip r:embed="rId2"/>
          <a:stretch>
            <a:fillRect/>
          </a:stretch>
        </p:blipFill>
        <p:spPr>
          <a:xfrm>
            <a:off x="457201" y="646331"/>
            <a:ext cx="4552950" cy="3146683"/>
          </a:xfrm>
          <a:prstGeom prst="rect">
            <a:avLst/>
          </a:prstGeom>
        </p:spPr>
      </p:pic>
    </p:spTree>
    <p:extLst>
      <p:ext uri="{BB962C8B-B14F-4D97-AF65-F5344CB8AC3E}">
        <p14:creationId xmlns:p14="http://schemas.microsoft.com/office/powerpoint/2010/main" val="3805027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3BA6-6D6D-4FBE-95F2-2162A6957D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
        <p:nvSpPr>
          <p:cNvPr id="5" name="TextBox 4">
            <a:extLst>
              <a:ext uri="{FF2B5EF4-FFF2-40B4-BE49-F238E27FC236}">
                <a16:creationId xmlns:a16="http://schemas.microsoft.com/office/drawing/2014/main" id="{C5FB4532-B161-4DD7-BDEF-50692C3B8175}"/>
              </a:ext>
            </a:extLst>
          </p:cNvPr>
          <p:cNvSpPr txBox="1"/>
          <p:nvPr/>
        </p:nvSpPr>
        <p:spPr>
          <a:xfrm>
            <a:off x="365880" y="0"/>
            <a:ext cx="321564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C4.5</a:t>
            </a:r>
          </a:p>
        </p:txBody>
      </p:sp>
      <p:pic>
        <p:nvPicPr>
          <p:cNvPr id="7" name="Picture 6">
            <a:extLst>
              <a:ext uri="{FF2B5EF4-FFF2-40B4-BE49-F238E27FC236}">
                <a16:creationId xmlns:a16="http://schemas.microsoft.com/office/drawing/2014/main" id="{AA1452C9-A87A-4743-A5D7-71AF4F7430BE}"/>
              </a:ext>
            </a:extLst>
          </p:cNvPr>
          <p:cNvPicPr/>
          <p:nvPr/>
        </p:nvPicPr>
        <p:blipFill>
          <a:blip r:embed="rId2"/>
          <a:stretch>
            <a:fillRect/>
          </a:stretch>
        </p:blipFill>
        <p:spPr>
          <a:xfrm>
            <a:off x="446568" y="646332"/>
            <a:ext cx="6762306" cy="4159246"/>
          </a:xfrm>
          <a:prstGeom prst="rect">
            <a:avLst/>
          </a:prstGeom>
        </p:spPr>
      </p:pic>
    </p:spTree>
    <p:extLst>
      <p:ext uri="{BB962C8B-B14F-4D97-AF65-F5344CB8AC3E}">
        <p14:creationId xmlns:p14="http://schemas.microsoft.com/office/powerpoint/2010/main" val="719776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3BA6-6D6D-4FBE-95F2-2162A6957D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pic>
        <p:nvPicPr>
          <p:cNvPr id="3" name="Picture 2">
            <a:extLst>
              <a:ext uri="{FF2B5EF4-FFF2-40B4-BE49-F238E27FC236}">
                <a16:creationId xmlns:a16="http://schemas.microsoft.com/office/drawing/2014/main" id="{1BD5D783-F05A-4156-86F0-33A7B9479998}"/>
              </a:ext>
            </a:extLst>
          </p:cNvPr>
          <p:cNvPicPr/>
          <p:nvPr/>
        </p:nvPicPr>
        <p:blipFill>
          <a:blip r:embed="rId2"/>
          <a:stretch>
            <a:fillRect/>
          </a:stretch>
        </p:blipFill>
        <p:spPr>
          <a:xfrm>
            <a:off x="482838" y="811654"/>
            <a:ext cx="4748381" cy="2994801"/>
          </a:xfrm>
          <a:prstGeom prst="rect">
            <a:avLst/>
          </a:prstGeom>
        </p:spPr>
      </p:pic>
      <p:sp>
        <p:nvSpPr>
          <p:cNvPr id="5" name="TextBox 4">
            <a:extLst>
              <a:ext uri="{FF2B5EF4-FFF2-40B4-BE49-F238E27FC236}">
                <a16:creationId xmlns:a16="http://schemas.microsoft.com/office/drawing/2014/main" id="{C5FB4532-B161-4DD7-BDEF-50692C3B8175}"/>
              </a:ext>
            </a:extLst>
          </p:cNvPr>
          <p:cNvSpPr txBox="1"/>
          <p:nvPr/>
        </p:nvSpPr>
        <p:spPr>
          <a:xfrm>
            <a:off x="365880" y="0"/>
            <a:ext cx="321564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C4.5</a:t>
            </a:r>
          </a:p>
        </p:txBody>
      </p:sp>
    </p:spTree>
    <p:extLst>
      <p:ext uri="{BB962C8B-B14F-4D97-AF65-F5344CB8AC3E}">
        <p14:creationId xmlns:p14="http://schemas.microsoft.com/office/powerpoint/2010/main" val="3318011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93BA6-6D6D-4FBE-95F2-2162A6957D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
        <p:nvSpPr>
          <p:cNvPr id="5" name="TextBox 4">
            <a:extLst>
              <a:ext uri="{FF2B5EF4-FFF2-40B4-BE49-F238E27FC236}">
                <a16:creationId xmlns:a16="http://schemas.microsoft.com/office/drawing/2014/main" id="{C5FB4532-B161-4DD7-BDEF-50692C3B8175}"/>
              </a:ext>
            </a:extLst>
          </p:cNvPr>
          <p:cNvSpPr txBox="1"/>
          <p:nvPr/>
        </p:nvSpPr>
        <p:spPr>
          <a:xfrm>
            <a:off x="365880" y="0"/>
            <a:ext cx="3215640" cy="646331"/>
          </a:xfrm>
          <a:prstGeom prst="rect">
            <a:avLst/>
          </a:prstGeom>
          <a:noFill/>
        </p:spPr>
        <p:txBody>
          <a:bodyPr wrap="square" rtlCol="0">
            <a:spAutoFit/>
          </a:bodyPr>
          <a:lstStyle/>
          <a:p>
            <a:r>
              <a:rPr lang="en-US" sz="3600" dirty="0">
                <a:solidFill>
                  <a:schemeClr val="accent4">
                    <a:lumMod val="75000"/>
                  </a:schemeClr>
                </a:solidFill>
                <a:latin typeface="Dosis Light" panose="020B0604020202020204" charset="0"/>
              </a:rPr>
              <a:t>C4.5</a:t>
            </a:r>
          </a:p>
        </p:txBody>
      </p:sp>
      <p:pic>
        <p:nvPicPr>
          <p:cNvPr id="6" name="Picture 5">
            <a:extLst>
              <a:ext uri="{FF2B5EF4-FFF2-40B4-BE49-F238E27FC236}">
                <a16:creationId xmlns:a16="http://schemas.microsoft.com/office/drawing/2014/main" id="{39ACEF50-02D6-4CC0-85E0-021765C9B7F1}"/>
              </a:ext>
            </a:extLst>
          </p:cNvPr>
          <p:cNvPicPr/>
          <p:nvPr/>
        </p:nvPicPr>
        <p:blipFill>
          <a:blip r:embed="rId2"/>
          <a:stretch>
            <a:fillRect/>
          </a:stretch>
        </p:blipFill>
        <p:spPr>
          <a:xfrm>
            <a:off x="499732" y="861236"/>
            <a:ext cx="2580942" cy="1493099"/>
          </a:xfrm>
          <a:prstGeom prst="rect">
            <a:avLst/>
          </a:prstGeom>
        </p:spPr>
      </p:pic>
    </p:spTree>
    <p:extLst>
      <p:ext uri="{BB962C8B-B14F-4D97-AF65-F5344CB8AC3E}">
        <p14:creationId xmlns:p14="http://schemas.microsoft.com/office/powerpoint/2010/main" val="3095869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Shape 3937"/>
          <p:cNvSpPr txBox="1">
            <a:spLocks noGrp="1"/>
          </p:cNvSpPr>
          <p:nvPr>
            <p:ph type="title"/>
          </p:nvPr>
        </p:nvSpPr>
        <p:spPr>
          <a:xfrm>
            <a:off x="510831" y="309069"/>
            <a:ext cx="67611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Comparison of models</a:t>
            </a:r>
            <a:endParaRPr dirty="0"/>
          </a:p>
        </p:txBody>
      </p:sp>
      <p:graphicFrame>
        <p:nvGraphicFramePr>
          <p:cNvPr id="3938" name="Shape 3938"/>
          <p:cNvGraphicFramePr/>
          <p:nvPr>
            <p:extLst>
              <p:ext uri="{D42A27DB-BD31-4B8C-83A1-F6EECF244321}">
                <p14:modId xmlns:p14="http://schemas.microsoft.com/office/powerpoint/2010/main" val="2498371044"/>
              </p:ext>
            </p:extLst>
          </p:nvPr>
        </p:nvGraphicFramePr>
        <p:xfrm>
          <a:off x="640231" y="1317825"/>
          <a:ext cx="5485172" cy="3064278"/>
        </p:xfrm>
        <a:graphic>
          <a:graphicData uri="http://schemas.openxmlformats.org/drawingml/2006/table">
            <a:tbl>
              <a:tblPr>
                <a:noFill/>
                <a:tableStyleId>{B4EB666F-8B79-49E9-A708-199CFA88639E}</a:tableStyleId>
              </a:tblPr>
              <a:tblGrid>
                <a:gridCol w="2478803">
                  <a:extLst>
                    <a:ext uri="{9D8B030D-6E8A-4147-A177-3AD203B41FA5}">
                      <a16:colId xmlns:a16="http://schemas.microsoft.com/office/drawing/2014/main" val="20000"/>
                    </a:ext>
                  </a:extLst>
                </a:gridCol>
                <a:gridCol w="3006369">
                  <a:extLst>
                    <a:ext uri="{9D8B030D-6E8A-4147-A177-3AD203B41FA5}">
                      <a16:colId xmlns:a16="http://schemas.microsoft.com/office/drawing/2014/main" val="20001"/>
                    </a:ext>
                  </a:extLst>
                </a:gridCol>
              </a:tblGrid>
              <a:tr h="437754">
                <a:tc>
                  <a:txBody>
                    <a:bodyPr/>
                    <a:lstStyle/>
                    <a:p>
                      <a:pPr marL="0" lvl="0" indent="0">
                        <a:spcBef>
                          <a:spcPts val="0"/>
                        </a:spcBef>
                        <a:spcAft>
                          <a:spcPts val="0"/>
                        </a:spcAft>
                        <a:buNone/>
                      </a:pPr>
                      <a:r>
                        <a:rPr lang="en-US" dirty="0">
                          <a:solidFill>
                            <a:srgbClr val="FFFFFF"/>
                          </a:solidFill>
                          <a:latin typeface="Titillium Web Light"/>
                          <a:ea typeface="Titillium Web Light"/>
                          <a:cs typeface="Titillium Web Light"/>
                          <a:sym typeface="Titillium Web Light"/>
                        </a:rPr>
                        <a:t>Models</a:t>
                      </a:r>
                      <a:endParaRPr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a:spcBef>
                          <a:spcPts val="0"/>
                        </a:spcBef>
                        <a:spcAft>
                          <a:spcPts val="0"/>
                        </a:spcAft>
                        <a:buNone/>
                      </a:pPr>
                      <a:r>
                        <a:rPr lang="en" sz="1100" dirty="0">
                          <a:solidFill>
                            <a:srgbClr val="FFFFFF"/>
                          </a:solidFill>
                          <a:latin typeface="Titillium Web Light"/>
                          <a:ea typeface="Titillium Web Light"/>
                          <a:cs typeface="Titillium Web Light"/>
                          <a:sym typeface="Titillium Web Light"/>
                        </a:rPr>
                        <a:t>Misclassification rate</a:t>
                      </a:r>
                      <a:endParaRPr sz="11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extLst>
                  <a:ext uri="{0D108BD9-81ED-4DB2-BD59-A6C34878D82A}">
                    <a16:rowId xmlns:a16="http://schemas.microsoft.com/office/drawing/2014/main" val="10000"/>
                  </a:ext>
                </a:extLst>
              </a:tr>
              <a:tr h="437754">
                <a:tc>
                  <a:txBody>
                    <a:bodyPr/>
                    <a:lstStyle/>
                    <a:p>
                      <a:pPr marL="0" lvl="0" indent="0" algn="r">
                        <a:spcBef>
                          <a:spcPts val="0"/>
                        </a:spcBef>
                        <a:spcAft>
                          <a:spcPts val="0"/>
                        </a:spcAft>
                        <a:buNone/>
                      </a:pPr>
                      <a:r>
                        <a:rPr lang="en-US" sz="1100" dirty="0">
                          <a:solidFill>
                            <a:srgbClr val="0B87A1"/>
                          </a:solidFill>
                          <a:latin typeface="Titillium Web Light"/>
                          <a:ea typeface="Titillium Web Light"/>
                          <a:cs typeface="Titillium Web Light"/>
                          <a:sym typeface="Titillium Web Light"/>
                        </a:rPr>
                        <a:t>Random Forest</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a:spcBef>
                          <a:spcPts val="0"/>
                        </a:spcBef>
                        <a:spcAft>
                          <a:spcPts val="0"/>
                        </a:spcAft>
                        <a:buNone/>
                      </a:pPr>
                      <a:r>
                        <a:rPr lang="en-US" b="1" dirty="0">
                          <a:solidFill>
                            <a:srgbClr val="003B55"/>
                          </a:solidFill>
                          <a:latin typeface="Titillium Web"/>
                          <a:ea typeface="Titillium Web"/>
                          <a:cs typeface="Titillium Web"/>
                          <a:sym typeface="Titillium Web"/>
                        </a:rPr>
                        <a:t>0.035</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1"/>
                  </a:ext>
                </a:extLst>
              </a:tr>
              <a:tr h="437754">
                <a:tc>
                  <a:txBody>
                    <a:bodyPr/>
                    <a:lstStyle/>
                    <a:p>
                      <a:pPr marL="0" lvl="0" indent="0" algn="r">
                        <a:spcBef>
                          <a:spcPts val="0"/>
                        </a:spcBef>
                        <a:spcAft>
                          <a:spcPts val="0"/>
                        </a:spcAft>
                        <a:buNone/>
                      </a:pPr>
                      <a:r>
                        <a:rPr lang="en-US" sz="1100" dirty="0">
                          <a:solidFill>
                            <a:srgbClr val="0B87A1"/>
                          </a:solidFill>
                          <a:latin typeface="Titillium Web Light"/>
                          <a:ea typeface="Titillium Web Light"/>
                          <a:cs typeface="Titillium Web Light"/>
                          <a:sym typeface="Titillium Web Light"/>
                        </a:rPr>
                        <a:t>C4.5</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a:spcBef>
                          <a:spcPts val="0"/>
                        </a:spcBef>
                        <a:spcAft>
                          <a:spcPts val="0"/>
                        </a:spcAft>
                        <a:buNone/>
                      </a:pPr>
                      <a:r>
                        <a:rPr lang="en-US" b="1" dirty="0">
                          <a:solidFill>
                            <a:srgbClr val="003B55"/>
                          </a:solidFill>
                          <a:latin typeface="Titillium Web"/>
                          <a:ea typeface="Titillium Web"/>
                          <a:cs typeface="Titillium Web"/>
                          <a:sym typeface="Titillium Web"/>
                        </a:rPr>
                        <a:t>0.022</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extLst>
                  <a:ext uri="{0D108BD9-81ED-4DB2-BD59-A6C34878D82A}">
                    <a16:rowId xmlns:a16="http://schemas.microsoft.com/office/drawing/2014/main" val="10002"/>
                  </a:ext>
                </a:extLst>
              </a:tr>
              <a:tr h="437754">
                <a:tc>
                  <a:txBody>
                    <a:bodyPr/>
                    <a:lstStyle/>
                    <a:p>
                      <a:pPr marL="0" lvl="0" indent="0" algn="r" rtl="0">
                        <a:spcBef>
                          <a:spcPts val="0"/>
                        </a:spcBef>
                        <a:spcAft>
                          <a:spcPts val="0"/>
                        </a:spcAft>
                        <a:buNone/>
                      </a:pPr>
                      <a:r>
                        <a:rPr lang="en" sz="1100" dirty="0">
                          <a:solidFill>
                            <a:srgbClr val="0B87A1"/>
                          </a:solidFill>
                          <a:latin typeface="Titillium Web Light"/>
                          <a:ea typeface="Titillium Web Light"/>
                          <a:cs typeface="Titillium Web Light"/>
                          <a:sym typeface="Titillium Web Light"/>
                        </a:rPr>
                        <a:t>CTree</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b="1" dirty="0">
                          <a:solidFill>
                            <a:srgbClr val="003B55"/>
                          </a:solidFill>
                          <a:latin typeface="Titillium Web"/>
                          <a:ea typeface="Titillium Web"/>
                          <a:cs typeface="Titillium Web"/>
                          <a:sym typeface="Titillium Web"/>
                        </a:rPr>
                        <a:t>0.050</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3"/>
                  </a:ext>
                </a:extLst>
              </a:tr>
              <a:tr h="437754">
                <a:tc>
                  <a:txBody>
                    <a:bodyPr/>
                    <a:lstStyle/>
                    <a:p>
                      <a:pPr marL="0" lvl="0" indent="0" algn="r" rtl="0">
                        <a:spcBef>
                          <a:spcPts val="0"/>
                        </a:spcBef>
                        <a:spcAft>
                          <a:spcPts val="0"/>
                        </a:spcAft>
                        <a:buNone/>
                      </a:pPr>
                      <a:r>
                        <a:rPr lang="en-US" sz="1100" dirty="0">
                          <a:solidFill>
                            <a:srgbClr val="0B87A1"/>
                          </a:solidFill>
                          <a:latin typeface="Titillium Web Light"/>
                          <a:ea typeface="Titillium Web Light"/>
                          <a:cs typeface="Titillium Web Light"/>
                          <a:sym typeface="Titillium Web Light"/>
                        </a:rPr>
                        <a:t>Cart</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b="1" dirty="0">
                          <a:solidFill>
                            <a:srgbClr val="003B55"/>
                          </a:solidFill>
                          <a:latin typeface="Titillium Web"/>
                          <a:ea typeface="Titillium Web"/>
                          <a:cs typeface="Titillium Web"/>
                          <a:sym typeface="Titillium Web"/>
                        </a:rPr>
                        <a:t>0.052</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lgn="ctr">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2853137984"/>
                  </a:ext>
                </a:extLst>
              </a:tr>
              <a:tr h="437754">
                <a:tc>
                  <a:txBody>
                    <a:bodyPr/>
                    <a:lstStyle/>
                    <a:p>
                      <a:pPr marL="0" lvl="0" indent="0" algn="r" rtl="0">
                        <a:spcBef>
                          <a:spcPts val="0"/>
                        </a:spcBef>
                        <a:spcAft>
                          <a:spcPts val="0"/>
                        </a:spcAft>
                        <a:buNone/>
                      </a:pPr>
                      <a:r>
                        <a:rPr lang="en-US" sz="1100" dirty="0" err="1">
                          <a:solidFill>
                            <a:srgbClr val="0B87A1"/>
                          </a:solidFill>
                          <a:latin typeface="Titillium Web Light"/>
                          <a:ea typeface="Titillium Web Light"/>
                          <a:cs typeface="Titillium Web Light"/>
                          <a:sym typeface="Titillium Web Light"/>
                        </a:rPr>
                        <a:t>EvTree</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b="1" dirty="0">
                          <a:solidFill>
                            <a:srgbClr val="003B55"/>
                          </a:solidFill>
                          <a:latin typeface="Titillium Web"/>
                          <a:ea typeface="Titillium Web"/>
                          <a:cs typeface="Titillium Web"/>
                          <a:sym typeface="Titillium Web"/>
                        </a:rPr>
                        <a:t>0.042</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lgn="ctr">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lgn="ctr">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471750155"/>
                  </a:ext>
                </a:extLst>
              </a:tr>
              <a:tr h="437754">
                <a:tc>
                  <a:txBody>
                    <a:bodyPr/>
                    <a:lstStyle/>
                    <a:p>
                      <a:pPr marL="0" lvl="0" indent="0" algn="r" rtl="0">
                        <a:spcBef>
                          <a:spcPts val="0"/>
                        </a:spcBef>
                        <a:spcAft>
                          <a:spcPts val="0"/>
                        </a:spcAft>
                        <a:buNone/>
                      </a:pPr>
                      <a:r>
                        <a:rPr lang="en-US" sz="1100" dirty="0">
                          <a:solidFill>
                            <a:srgbClr val="0B87A1"/>
                          </a:solidFill>
                          <a:latin typeface="Titillium Web Light"/>
                          <a:ea typeface="Titillium Web Light"/>
                          <a:cs typeface="Titillium Web Light"/>
                          <a:sym typeface="Titillium Web Light"/>
                        </a:rPr>
                        <a:t>Bagging</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b="1" dirty="0">
                          <a:solidFill>
                            <a:srgbClr val="003B55"/>
                          </a:solidFill>
                          <a:latin typeface="Titillium Web"/>
                          <a:ea typeface="Titillium Web"/>
                          <a:cs typeface="Titillium Web"/>
                          <a:sym typeface="Titillium Web"/>
                        </a:rPr>
                        <a:t>0.047</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lgn="ctr">
                      <a:solidFill>
                        <a:srgbClr val="80BFB7">
                          <a:alpha val="0"/>
                        </a:srgbClr>
                      </a:solidFill>
                      <a:prstDash val="solid"/>
                      <a:round/>
                      <a:headEnd type="none" w="sm" len="sm"/>
                      <a:tailEnd type="none" w="sm" len="sm"/>
                    </a:lnL>
                    <a:lnR w="9525" cap="flat" cmpd="sng" algn="ctr">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267970887"/>
                  </a:ext>
                </a:extLst>
              </a:tr>
            </a:tbl>
          </a:graphicData>
        </a:graphic>
      </p:graphicFrame>
      <p:sp>
        <p:nvSpPr>
          <p:cNvPr id="3939" name="Shape 393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551955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036-92B7-4958-BBB8-F85CC22FC05E}"/>
              </a:ext>
            </a:extLst>
          </p:cNvPr>
          <p:cNvSpPr>
            <a:spLocks noGrp="1"/>
          </p:cNvSpPr>
          <p:nvPr>
            <p:ph type="title"/>
          </p:nvPr>
        </p:nvSpPr>
        <p:spPr>
          <a:xfrm>
            <a:off x="91531" y="-88658"/>
            <a:ext cx="6761100" cy="857400"/>
          </a:xfrm>
        </p:spPr>
        <p:txBody>
          <a:bodyPr/>
          <a:lstStyle/>
          <a:p>
            <a:r>
              <a:rPr lang="en-US" dirty="0"/>
              <a:t>Validation </a:t>
            </a:r>
          </a:p>
        </p:txBody>
      </p:sp>
      <p:sp>
        <p:nvSpPr>
          <p:cNvPr id="3" name="Slide Number Placeholder 2">
            <a:extLst>
              <a:ext uri="{FF2B5EF4-FFF2-40B4-BE49-F238E27FC236}">
                <a16:creationId xmlns:a16="http://schemas.microsoft.com/office/drawing/2014/main" id="{6183CA8C-D560-4CB8-909E-C2011C9E678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47</a:t>
            </a:fld>
            <a:endParaRPr lang="en"/>
          </a:p>
        </p:txBody>
      </p:sp>
      <p:pic>
        <p:nvPicPr>
          <p:cNvPr id="4" name="Picture 3" descr="Screen%20Shot%202018-05-02%20at%2013.50.01.png">
            <a:extLst>
              <a:ext uri="{FF2B5EF4-FFF2-40B4-BE49-F238E27FC236}">
                <a16:creationId xmlns:a16="http://schemas.microsoft.com/office/drawing/2014/main" id="{3964FBDB-012C-4E0D-8F5D-E9270DAC2E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5881" y="1549011"/>
            <a:ext cx="3579495" cy="3171190"/>
          </a:xfrm>
          <a:prstGeom prst="rect">
            <a:avLst/>
          </a:prstGeom>
          <a:noFill/>
          <a:ln>
            <a:noFill/>
          </a:ln>
        </p:spPr>
      </p:pic>
      <p:sp>
        <p:nvSpPr>
          <p:cNvPr id="5" name="TextBox 4">
            <a:extLst>
              <a:ext uri="{FF2B5EF4-FFF2-40B4-BE49-F238E27FC236}">
                <a16:creationId xmlns:a16="http://schemas.microsoft.com/office/drawing/2014/main" id="{EA88AF9D-9E15-4D48-BF30-50464F8D99E2}"/>
              </a:ext>
            </a:extLst>
          </p:cNvPr>
          <p:cNvSpPr txBox="1"/>
          <p:nvPr/>
        </p:nvSpPr>
        <p:spPr>
          <a:xfrm>
            <a:off x="4219725" y="3234294"/>
            <a:ext cx="3031679" cy="1569660"/>
          </a:xfrm>
          <a:prstGeom prst="rect">
            <a:avLst/>
          </a:prstGeom>
          <a:noFill/>
        </p:spPr>
        <p:txBody>
          <a:bodyPr wrap="square" rtlCol="0">
            <a:spAutoFit/>
          </a:bodyPr>
          <a:lstStyle/>
          <a:p>
            <a:pPr algn="just"/>
            <a:r>
              <a:rPr lang="en-US" sz="1600" dirty="0">
                <a:solidFill>
                  <a:schemeClr val="accent1">
                    <a:lumMod val="75000"/>
                  </a:schemeClr>
                </a:solidFill>
                <a:latin typeface="Dosis Light" panose="020B0604020202020204" charset="0"/>
              </a:rPr>
              <a:t>The model was correctly able to classify the aircraft N963SD basing on its characters, flight path, speed and other parameters as a surveillance aircraft. </a:t>
            </a:r>
          </a:p>
          <a:p>
            <a:pPr algn="just"/>
            <a:endParaRPr lang="en-US" sz="1600" dirty="0"/>
          </a:p>
        </p:txBody>
      </p:sp>
      <p:sp>
        <p:nvSpPr>
          <p:cNvPr id="6" name="TextBox 5">
            <a:extLst>
              <a:ext uri="{FF2B5EF4-FFF2-40B4-BE49-F238E27FC236}">
                <a16:creationId xmlns:a16="http://schemas.microsoft.com/office/drawing/2014/main" id="{C04C0588-E857-4279-981F-6834557DA430}"/>
              </a:ext>
            </a:extLst>
          </p:cNvPr>
          <p:cNvSpPr txBox="1"/>
          <p:nvPr/>
        </p:nvSpPr>
        <p:spPr>
          <a:xfrm>
            <a:off x="289680" y="728485"/>
            <a:ext cx="2552580" cy="738664"/>
          </a:xfrm>
          <a:prstGeom prst="rect">
            <a:avLst/>
          </a:prstGeom>
          <a:noFill/>
        </p:spPr>
        <p:txBody>
          <a:bodyPr wrap="square" rtlCol="0">
            <a:spAutoFit/>
          </a:bodyPr>
          <a:lstStyle/>
          <a:p>
            <a:r>
              <a:rPr lang="en-US" b="1" u="sng" dirty="0">
                <a:solidFill>
                  <a:schemeClr val="accent4">
                    <a:lumMod val="50000"/>
                  </a:schemeClr>
                </a:solidFill>
                <a:latin typeface="Dosis Light" panose="020B0604020202020204" charset="0"/>
              </a:rPr>
              <a:t>Scenario 1 </a:t>
            </a:r>
          </a:p>
          <a:p>
            <a:endParaRPr lang="en-US" b="1" u="sng" dirty="0">
              <a:solidFill>
                <a:schemeClr val="accent4">
                  <a:lumMod val="50000"/>
                </a:schemeClr>
              </a:solidFill>
              <a:latin typeface="Dosis Light" panose="020B0604020202020204" charset="0"/>
            </a:endParaRPr>
          </a:p>
          <a:p>
            <a:r>
              <a:rPr lang="en-US" b="1" u="sng" dirty="0">
                <a:solidFill>
                  <a:schemeClr val="accent4">
                    <a:lumMod val="50000"/>
                  </a:schemeClr>
                </a:solidFill>
                <a:latin typeface="Dosis Light" panose="020B0604020202020204" charset="0"/>
              </a:rPr>
              <a:t>Website : </a:t>
            </a:r>
            <a:r>
              <a:rPr lang="en-US" u="sng" dirty="0">
                <a:hlinkClick r:id="rId3"/>
              </a:rPr>
              <a:t>www.flightaware.com</a:t>
            </a:r>
            <a:endParaRPr lang="en-US" b="1" u="sng" dirty="0">
              <a:solidFill>
                <a:schemeClr val="accent4">
                  <a:lumMod val="50000"/>
                </a:schemeClr>
              </a:solidFill>
              <a:latin typeface="Dosis Light" panose="020B0604020202020204" charset="0"/>
            </a:endParaRPr>
          </a:p>
        </p:txBody>
      </p:sp>
      <p:pic>
        <p:nvPicPr>
          <p:cNvPr id="8" name="Picture 7" descr="Screen%20Shot%202018-05-02%20at%2013.49.06.png">
            <a:extLst>
              <a:ext uri="{FF2B5EF4-FFF2-40B4-BE49-F238E27FC236}">
                <a16:creationId xmlns:a16="http://schemas.microsoft.com/office/drawing/2014/main" id="{D9F72FED-3DBC-45C7-9F3B-9F41416EA0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86542" y="340042"/>
            <a:ext cx="3510598" cy="2685098"/>
          </a:xfrm>
          <a:prstGeom prst="rect">
            <a:avLst/>
          </a:prstGeom>
          <a:noFill/>
          <a:ln>
            <a:noFill/>
          </a:ln>
        </p:spPr>
      </p:pic>
    </p:spTree>
    <p:extLst>
      <p:ext uri="{BB962C8B-B14F-4D97-AF65-F5344CB8AC3E}">
        <p14:creationId xmlns:p14="http://schemas.microsoft.com/office/powerpoint/2010/main" val="1371184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A696AB-C7AF-40E3-95F8-13536D0444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sp>
        <p:nvSpPr>
          <p:cNvPr id="3" name="TextBox 2">
            <a:extLst>
              <a:ext uri="{FF2B5EF4-FFF2-40B4-BE49-F238E27FC236}">
                <a16:creationId xmlns:a16="http://schemas.microsoft.com/office/drawing/2014/main" id="{A58EEDE6-BC8C-47AF-B488-FCF59F4E437B}"/>
              </a:ext>
            </a:extLst>
          </p:cNvPr>
          <p:cNvSpPr txBox="1"/>
          <p:nvPr/>
        </p:nvSpPr>
        <p:spPr>
          <a:xfrm>
            <a:off x="289651" y="322680"/>
            <a:ext cx="2773589" cy="307777"/>
          </a:xfrm>
          <a:prstGeom prst="rect">
            <a:avLst/>
          </a:prstGeom>
          <a:noFill/>
        </p:spPr>
        <p:txBody>
          <a:bodyPr wrap="square" rtlCol="0">
            <a:spAutoFit/>
          </a:bodyPr>
          <a:lstStyle/>
          <a:p>
            <a:r>
              <a:rPr lang="en-US" b="1" u="sng" dirty="0">
                <a:solidFill>
                  <a:schemeClr val="accent4">
                    <a:lumMod val="50000"/>
                  </a:schemeClr>
                </a:solidFill>
                <a:latin typeface="Dosis Light" panose="020B0604020202020204" charset="0"/>
              </a:rPr>
              <a:t>Scenario 2</a:t>
            </a:r>
          </a:p>
        </p:txBody>
      </p:sp>
      <p:pic>
        <p:nvPicPr>
          <p:cNvPr id="4" name="Picture 3" descr="Screen%20Shot%202018-05-02%20at%2014.20.50.png">
            <a:extLst>
              <a:ext uri="{FF2B5EF4-FFF2-40B4-BE49-F238E27FC236}">
                <a16:creationId xmlns:a16="http://schemas.microsoft.com/office/drawing/2014/main" id="{4D24C367-C738-4022-A3D9-61597D9620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5881" y="949008"/>
            <a:ext cx="3581279" cy="3424872"/>
          </a:xfrm>
          <a:prstGeom prst="rect">
            <a:avLst/>
          </a:prstGeom>
          <a:noFill/>
          <a:ln>
            <a:noFill/>
          </a:ln>
        </p:spPr>
      </p:pic>
      <p:sp>
        <p:nvSpPr>
          <p:cNvPr id="5" name="TextBox 4">
            <a:extLst>
              <a:ext uri="{FF2B5EF4-FFF2-40B4-BE49-F238E27FC236}">
                <a16:creationId xmlns:a16="http://schemas.microsoft.com/office/drawing/2014/main" id="{788DEA93-F569-45B0-9AF0-77AFA2F61A2A}"/>
              </a:ext>
            </a:extLst>
          </p:cNvPr>
          <p:cNvSpPr txBox="1"/>
          <p:nvPr/>
        </p:nvSpPr>
        <p:spPr>
          <a:xfrm>
            <a:off x="4198620" y="3101340"/>
            <a:ext cx="3147060" cy="1323439"/>
          </a:xfrm>
          <a:prstGeom prst="rect">
            <a:avLst/>
          </a:prstGeom>
          <a:noFill/>
        </p:spPr>
        <p:txBody>
          <a:bodyPr wrap="square" rtlCol="0">
            <a:spAutoFit/>
          </a:bodyPr>
          <a:lstStyle/>
          <a:p>
            <a:pPr algn="just"/>
            <a:r>
              <a:rPr lang="en-US" sz="1600" dirty="0">
                <a:solidFill>
                  <a:schemeClr val="accent4">
                    <a:lumMod val="50000"/>
                  </a:schemeClr>
                </a:solidFill>
                <a:latin typeface="Dosis Light" panose="020B0604020202020204" charset="0"/>
              </a:rPr>
              <a:t>The model was correctly able to classify the aircraft as an “other” flight which was validated by reconfirming the flight details. It clearly belongs to a private company. </a:t>
            </a:r>
          </a:p>
        </p:txBody>
      </p:sp>
      <p:sp>
        <p:nvSpPr>
          <p:cNvPr id="6" name="TextBox 5">
            <a:extLst>
              <a:ext uri="{FF2B5EF4-FFF2-40B4-BE49-F238E27FC236}">
                <a16:creationId xmlns:a16="http://schemas.microsoft.com/office/drawing/2014/main" id="{57CC9130-821D-4084-97BD-66CC08B91FC0}"/>
              </a:ext>
            </a:extLst>
          </p:cNvPr>
          <p:cNvSpPr txBox="1"/>
          <p:nvPr/>
        </p:nvSpPr>
        <p:spPr>
          <a:xfrm>
            <a:off x="4503420" y="322680"/>
            <a:ext cx="2773589" cy="2405280"/>
          </a:xfrm>
          <a:prstGeom prst="rect">
            <a:avLst/>
          </a:prstGeom>
          <a:noFill/>
        </p:spPr>
        <p:txBody>
          <a:bodyPr wrap="square" rtlCol="0">
            <a:spAutoFit/>
          </a:bodyPr>
          <a:lstStyle/>
          <a:p>
            <a:endParaRPr lang="en-US" dirty="0"/>
          </a:p>
        </p:txBody>
      </p:sp>
      <p:pic>
        <p:nvPicPr>
          <p:cNvPr id="7" name="Picture 6" descr="Screen%20Shot%202018-05-02%20at%2014.24.16.png">
            <a:extLst>
              <a:ext uri="{FF2B5EF4-FFF2-40B4-BE49-F238E27FC236}">
                <a16:creationId xmlns:a16="http://schemas.microsoft.com/office/drawing/2014/main" id="{63DD7CCD-BE0B-4C39-A185-DE84E62450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94797" y="273368"/>
            <a:ext cx="3250883" cy="2599372"/>
          </a:xfrm>
          <a:prstGeom prst="rect">
            <a:avLst/>
          </a:prstGeom>
          <a:noFill/>
          <a:ln>
            <a:noFill/>
          </a:ln>
        </p:spPr>
      </p:pic>
    </p:spTree>
    <p:extLst>
      <p:ext uri="{BB962C8B-B14F-4D97-AF65-F5344CB8AC3E}">
        <p14:creationId xmlns:p14="http://schemas.microsoft.com/office/powerpoint/2010/main" val="1818757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60B7B9-DD2D-4A4B-9594-AF54221061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
        <p:nvSpPr>
          <p:cNvPr id="3" name="TextBox 2">
            <a:extLst>
              <a:ext uri="{FF2B5EF4-FFF2-40B4-BE49-F238E27FC236}">
                <a16:creationId xmlns:a16="http://schemas.microsoft.com/office/drawing/2014/main" id="{0DA65025-916D-4DD3-801E-1B8DCDD80E59}"/>
              </a:ext>
            </a:extLst>
          </p:cNvPr>
          <p:cNvSpPr txBox="1"/>
          <p:nvPr/>
        </p:nvSpPr>
        <p:spPr>
          <a:xfrm>
            <a:off x="419100" y="342900"/>
            <a:ext cx="2049780" cy="307777"/>
          </a:xfrm>
          <a:prstGeom prst="rect">
            <a:avLst/>
          </a:prstGeom>
          <a:noFill/>
        </p:spPr>
        <p:txBody>
          <a:bodyPr wrap="square" rtlCol="0">
            <a:spAutoFit/>
          </a:bodyPr>
          <a:lstStyle/>
          <a:p>
            <a:r>
              <a:rPr lang="en-US" b="1" u="sng" dirty="0">
                <a:solidFill>
                  <a:schemeClr val="accent4">
                    <a:lumMod val="50000"/>
                  </a:schemeClr>
                </a:solidFill>
                <a:latin typeface="Dosis Light" panose="020B0604020202020204" charset="0"/>
              </a:rPr>
              <a:t>Scenario 3</a:t>
            </a:r>
          </a:p>
        </p:txBody>
      </p:sp>
      <p:pic>
        <p:nvPicPr>
          <p:cNvPr id="4" name="Picture 3" descr="Screen%20Shot%202018-05-02%20at%2017.03.48.png">
            <a:extLst>
              <a:ext uri="{FF2B5EF4-FFF2-40B4-BE49-F238E27FC236}">
                <a16:creationId xmlns:a16="http://schemas.microsoft.com/office/drawing/2014/main" id="{3313BB5E-2FE7-4AF7-8E43-157C706BCF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4962" y="849948"/>
            <a:ext cx="3375978" cy="3394392"/>
          </a:xfrm>
          <a:prstGeom prst="rect">
            <a:avLst/>
          </a:prstGeom>
          <a:noFill/>
          <a:ln>
            <a:noFill/>
          </a:ln>
        </p:spPr>
      </p:pic>
      <p:pic>
        <p:nvPicPr>
          <p:cNvPr id="6" name="Picture 5">
            <a:extLst>
              <a:ext uri="{FF2B5EF4-FFF2-40B4-BE49-F238E27FC236}">
                <a16:creationId xmlns:a16="http://schemas.microsoft.com/office/drawing/2014/main" id="{B047C22D-503F-4DD6-9CE9-197E34D6B624}"/>
              </a:ext>
            </a:extLst>
          </p:cNvPr>
          <p:cNvPicPr/>
          <p:nvPr/>
        </p:nvPicPr>
        <p:blipFill>
          <a:blip r:embed="rId3">
            <a:extLst>
              <a:ext uri="{28A0092B-C50C-407E-A947-70E740481C1C}">
                <a14:useLocalDpi xmlns:a14="http://schemas.microsoft.com/office/drawing/2010/main" val="0"/>
              </a:ext>
            </a:extLst>
          </a:blip>
          <a:stretch>
            <a:fillRect/>
          </a:stretch>
        </p:blipFill>
        <p:spPr>
          <a:xfrm>
            <a:off x="4008120" y="342900"/>
            <a:ext cx="3088640" cy="2515046"/>
          </a:xfrm>
          <a:prstGeom prst="rect">
            <a:avLst/>
          </a:prstGeom>
        </p:spPr>
      </p:pic>
      <p:sp>
        <p:nvSpPr>
          <p:cNvPr id="7" name="TextBox 6">
            <a:extLst>
              <a:ext uri="{FF2B5EF4-FFF2-40B4-BE49-F238E27FC236}">
                <a16:creationId xmlns:a16="http://schemas.microsoft.com/office/drawing/2014/main" id="{DF4F50D3-C50B-496C-A239-14D444B4D0D5}"/>
              </a:ext>
            </a:extLst>
          </p:cNvPr>
          <p:cNvSpPr txBox="1"/>
          <p:nvPr/>
        </p:nvSpPr>
        <p:spPr>
          <a:xfrm>
            <a:off x="4168140" y="3082409"/>
            <a:ext cx="3147060" cy="1323439"/>
          </a:xfrm>
          <a:prstGeom prst="rect">
            <a:avLst/>
          </a:prstGeom>
          <a:noFill/>
        </p:spPr>
        <p:txBody>
          <a:bodyPr wrap="square" rtlCol="0">
            <a:spAutoFit/>
          </a:bodyPr>
          <a:lstStyle/>
          <a:p>
            <a:pPr algn="just"/>
            <a:r>
              <a:rPr lang="en-US" sz="1600" dirty="0">
                <a:solidFill>
                  <a:schemeClr val="accent4">
                    <a:lumMod val="50000"/>
                  </a:schemeClr>
                </a:solidFill>
                <a:latin typeface="Dosis Light" panose="020B0604020202020204" charset="0"/>
              </a:rPr>
              <a:t>The model wrongly classified this the above aircraft as a spy plane basing on the flight characteristics when it is showing as private owned plane on records. </a:t>
            </a:r>
          </a:p>
        </p:txBody>
      </p:sp>
    </p:spTree>
    <p:extLst>
      <p:ext uri="{BB962C8B-B14F-4D97-AF65-F5344CB8AC3E}">
        <p14:creationId xmlns:p14="http://schemas.microsoft.com/office/powerpoint/2010/main" val="42850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220980" y="257470"/>
            <a:ext cx="5268900" cy="88765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Goal</a:t>
            </a:r>
            <a:endParaRPr sz="4400" dirty="0"/>
          </a:p>
        </p:txBody>
      </p:sp>
      <p:sp>
        <p:nvSpPr>
          <p:cNvPr id="3859" name="Shape 3859"/>
          <p:cNvSpPr txBox="1">
            <a:spLocks noGrp="1"/>
          </p:cNvSpPr>
          <p:nvPr>
            <p:ph type="subTitle" idx="1"/>
          </p:nvPr>
        </p:nvSpPr>
        <p:spPr>
          <a:xfrm>
            <a:off x="220980" y="1605614"/>
            <a:ext cx="5920740" cy="2836845"/>
          </a:xfrm>
          <a:prstGeom prst="rect">
            <a:avLst/>
          </a:prstGeom>
        </p:spPr>
        <p:txBody>
          <a:bodyPr spcFirstLastPara="1" wrap="square" lIns="91425" tIns="91425" rIns="91425" bIns="91425" anchor="t" anchorCtr="0">
            <a:noAutofit/>
          </a:bodyPr>
          <a:lstStyle/>
          <a:p>
            <a:pPr marL="76200" indent="0" algn="just"/>
            <a:r>
              <a:rPr lang="en-US" dirty="0">
                <a:solidFill>
                  <a:schemeClr val="tx1"/>
                </a:solidFill>
                <a:latin typeface="Dosis Light" panose="020B0604020202020204" charset="0"/>
                <a:cs typeface="Arial"/>
              </a:rPr>
              <a:t>Our goal is to analyze and train a machine learning algorithm that will detect aircrafts that perform surveillance over US, based on their features</a:t>
            </a:r>
          </a:p>
        </p:txBody>
      </p:sp>
    </p:spTree>
    <p:extLst>
      <p:ext uri="{BB962C8B-B14F-4D97-AF65-F5344CB8AC3E}">
        <p14:creationId xmlns:p14="http://schemas.microsoft.com/office/powerpoint/2010/main" val="2487211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0E676-CA92-4D7C-B77B-969B41A5AE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50</a:t>
            </a:fld>
            <a:endParaRPr lang="en"/>
          </a:p>
        </p:txBody>
      </p:sp>
      <p:pic>
        <p:nvPicPr>
          <p:cNvPr id="3" name="Picture 2">
            <a:extLst>
              <a:ext uri="{FF2B5EF4-FFF2-40B4-BE49-F238E27FC236}">
                <a16:creationId xmlns:a16="http://schemas.microsoft.com/office/drawing/2014/main" id="{E8B6EBC5-7ABB-4CB4-AF80-0544EECAC2D8}"/>
              </a:ext>
            </a:extLst>
          </p:cNvPr>
          <p:cNvPicPr>
            <a:picLocks noChangeAspect="1"/>
          </p:cNvPicPr>
          <p:nvPr/>
        </p:nvPicPr>
        <p:blipFill>
          <a:blip r:embed="rId2"/>
          <a:stretch>
            <a:fillRect/>
          </a:stretch>
        </p:blipFill>
        <p:spPr>
          <a:xfrm>
            <a:off x="0" y="0"/>
            <a:ext cx="9167387" cy="5143500"/>
          </a:xfrm>
          <a:prstGeom prst="rect">
            <a:avLst/>
          </a:prstGeom>
        </p:spPr>
      </p:pic>
    </p:spTree>
    <p:extLst>
      <p:ext uri="{BB962C8B-B14F-4D97-AF65-F5344CB8AC3E}">
        <p14:creationId xmlns:p14="http://schemas.microsoft.com/office/powerpoint/2010/main" val="290513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08B28-0E18-4D47-802A-8F8E4C3616E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
        <p:nvSpPr>
          <p:cNvPr id="6" name="TextBox 5">
            <a:extLst>
              <a:ext uri="{FF2B5EF4-FFF2-40B4-BE49-F238E27FC236}">
                <a16:creationId xmlns:a16="http://schemas.microsoft.com/office/drawing/2014/main" id="{42B81FF1-E578-4B7F-AF0E-43A912421B26}"/>
              </a:ext>
            </a:extLst>
          </p:cNvPr>
          <p:cNvSpPr txBox="1"/>
          <p:nvPr/>
        </p:nvSpPr>
        <p:spPr>
          <a:xfrm>
            <a:off x="464941" y="226500"/>
            <a:ext cx="3398399" cy="653454"/>
          </a:xfrm>
          <a:prstGeom prst="rect">
            <a:avLst/>
          </a:prstGeom>
          <a:noFill/>
        </p:spPr>
        <p:txBody>
          <a:bodyPr wrap="square" rtlCol="0">
            <a:spAutoFit/>
          </a:bodyPr>
          <a:lstStyle/>
          <a:p>
            <a:r>
              <a:rPr lang="en-US" sz="3600" dirty="0">
                <a:solidFill>
                  <a:schemeClr val="accent1">
                    <a:lumMod val="75000"/>
                  </a:schemeClr>
                </a:solidFill>
                <a:latin typeface="Dosis Light" panose="020B0604020202020204" charset="0"/>
              </a:rPr>
              <a:t>Project Roadmap</a:t>
            </a:r>
          </a:p>
        </p:txBody>
      </p:sp>
      <p:pic>
        <p:nvPicPr>
          <p:cNvPr id="3" name="Picture 2">
            <a:extLst>
              <a:ext uri="{FF2B5EF4-FFF2-40B4-BE49-F238E27FC236}">
                <a16:creationId xmlns:a16="http://schemas.microsoft.com/office/drawing/2014/main" id="{E792385D-68A2-4CCA-85D2-4C98CB611450}"/>
              </a:ext>
            </a:extLst>
          </p:cNvPr>
          <p:cNvPicPr>
            <a:picLocks noChangeAspect="1"/>
          </p:cNvPicPr>
          <p:nvPr/>
        </p:nvPicPr>
        <p:blipFill>
          <a:blip r:embed="rId2"/>
          <a:stretch>
            <a:fillRect/>
          </a:stretch>
        </p:blipFill>
        <p:spPr>
          <a:xfrm>
            <a:off x="216217" y="900676"/>
            <a:ext cx="6943725" cy="3819525"/>
          </a:xfrm>
          <a:prstGeom prst="rect">
            <a:avLst/>
          </a:prstGeom>
        </p:spPr>
      </p:pic>
      <p:sp>
        <p:nvSpPr>
          <p:cNvPr id="4" name="TextBox 3">
            <a:extLst>
              <a:ext uri="{FF2B5EF4-FFF2-40B4-BE49-F238E27FC236}">
                <a16:creationId xmlns:a16="http://schemas.microsoft.com/office/drawing/2014/main" id="{BFBD92C6-1B2F-47D1-8859-BFCE37E72B42}"/>
              </a:ext>
            </a:extLst>
          </p:cNvPr>
          <p:cNvSpPr txBox="1"/>
          <p:nvPr/>
        </p:nvSpPr>
        <p:spPr>
          <a:xfrm>
            <a:off x="6012180" y="2736820"/>
            <a:ext cx="784860" cy="253916"/>
          </a:xfrm>
          <a:prstGeom prst="rect">
            <a:avLst/>
          </a:prstGeom>
          <a:noFill/>
        </p:spPr>
        <p:txBody>
          <a:bodyPr wrap="square" rtlCol="0">
            <a:spAutoFit/>
          </a:bodyPr>
          <a:lstStyle/>
          <a:p>
            <a:r>
              <a:rPr lang="en-US" sz="1050" b="1" dirty="0">
                <a:latin typeface="Dosis Light" panose="020B0604020202020204" charset="0"/>
              </a:rPr>
              <a:t>Validation</a:t>
            </a:r>
          </a:p>
        </p:txBody>
      </p:sp>
    </p:spTree>
    <p:extLst>
      <p:ext uri="{BB962C8B-B14F-4D97-AF65-F5344CB8AC3E}">
        <p14:creationId xmlns:p14="http://schemas.microsoft.com/office/powerpoint/2010/main" val="3033372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 y="396240"/>
            <a:ext cx="6580136" cy="984885"/>
          </a:xfrm>
          <a:prstGeom prst="rect">
            <a:avLst/>
          </a:prstGeom>
          <a:noFill/>
        </p:spPr>
        <p:txBody>
          <a:bodyPr wrap="square" rtlCol="0">
            <a:spAutoFit/>
          </a:bodyPr>
          <a:lstStyle/>
          <a:p>
            <a:r>
              <a:rPr lang="en-US" sz="4400" dirty="0">
                <a:solidFill>
                  <a:srgbClr val="0B87A1"/>
                </a:solidFill>
                <a:latin typeface="Dosis Light"/>
                <a:sym typeface="Dosis Light"/>
              </a:rPr>
              <a:t>SURVEILLANCE</a:t>
            </a:r>
            <a:r>
              <a:rPr lang="en-US" dirty="0"/>
              <a:t>  </a:t>
            </a:r>
            <a:r>
              <a:rPr lang="en-US" sz="4400" dirty="0">
                <a:solidFill>
                  <a:srgbClr val="0B87A1"/>
                </a:solidFill>
                <a:latin typeface="Dosis Light"/>
              </a:rPr>
              <a:t>AIRCRAFT</a:t>
            </a:r>
            <a:endParaRPr lang="en-US" dirty="0"/>
          </a:p>
          <a:p>
            <a:r>
              <a:rPr lang="en-US"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2027456"/>
            <a:ext cx="3534511" cy="2455768"/>
          </a:xfrm>
          <a:prstGeom prst="rect">
            <a:avLst/>
          </a:prstGeom>
        </p:spPr>
      </p:pic>
      <p:sp>
        <p:nvSpPr>
          <p:cNvPr id="10" name="TextBox 9"/>
          <p:cNvSpPr txBox="1"/>
          <p:nvPr/>
        </p:nvSpPr>
        <p:spPr>
          <a:xfrm>
            <a:off x="3961230" y="2027456"/>
            <a:ext cx="2556527" cy="1754326"/>
          </a:xfrm>
          <a:prstGeom prst="rect">
            <a:avLst/>
          </a:prstGeom>
          <a:noFill/>
        </p:spPr>
        <p:txBody>
          <a:bodyPr wrap="square" rtlCol="0">
            <a:spAutoFit/>
          </a:bodyPr>
          <a:lstStyle/>
          <a:p>
            <a:r>
              <a:rPr lang="en-US" sz="1800" dirty="0">
                <a:solidFill>
                  <a:schemeClr val="tx1"/>
                </a:solidFill>
                <a:latin typeface="Dosis Light" panose="020B0604020202020204" charset="0"/>
                <a:sym typeface="Titillium Web Light"/>
              </a:rPr>
              <a:t>Features :</a:t>
            </a:r>
          </a:p>
          <a:p>
            <a:pPr marL="342900" indent="-342900">
              <a:buAutoNum type="arabicParenBoth"/>
            </a:pPr>
            <a:r>
              <a:rPr lang="en-US" sz="1800" dirty="0">
                <a:solidFill>
                  <a:schemeClr val="tx1"/>
                </a:solidFill>
                <a:latin typeface="Dosis Light" panose="020B0604020202020204" charset="0"/>
                <a:sym typeface="Titillium Web Light"/>
              </a:rPr>
              <a:t>Higher speed </a:t>
            </a:r>
          </a:p>
          <a:p>
            <a:pPr marL="342900" indent="-342900">
              <a:buAutoNum type="arabicParenBoth"/>
            </a:pPr>
            <a:r>
              <a:rPr lang="en-US" sz="1800" dirty="0">
                <a:solidFill>
                  <a:schemeClr val="tx1"/>
                </a:solidFill>
                <a:latin typeface="Dosis Light" panose="020B0604020202020204" charset="0"/>
                <a:sym typeface="Titillium Web Light"/>
              </a:rPr>
              <a:t>Augmented Technology </a:t>
            </a:r>
          </a:p>
          <a:p>
            <a:pPr marL="342900" indent="-342900">
              <a:buAutoNum type="arabicParenBoth"/>
            </a:pPr>
            <a:r>
              <a:rPr lang="en-US" sz="1800" dirty="0">
                <a:solidFill>
                  <a:schemeClr val="tx1"/>
                </a:solidFill>
                <a:latin typeface="Dosis Light" panose="020B0604020202020204" charset="0"/>
                <a:sym typeface="Titillium Web Light"/>
              </a:rPr>
              <a:t>Video and audio taping </a:t>
            </a:r>
          </a:p>
          <a:p>
            <a:pPr marL="342900" indent="-342900">
              <a:buAutoNum type="arabicParenBoth"/>
            </a:pPr>
            <a:r>
              <a:rPr lang="en-US" sz="1800" dirty="0">
                <a:solidFill>
                  <a:schemeClr val="tx1"/>
                </a:solidFill>
                <a:latin typeface="Dosis Light" panose="020B0604020202020204" charset="0"/>
                <a:sym typeface="Titillium Web Light"/>
              </a:rPr>
              <a:t>Low noise </a:t>
            </a:r>
          </a:p>
          <a:p>
            <a:pPr marL="342900" indent="-342900">
              <a:buAutoNum type="arabicParenBoth"/>
            </a:pPr>
            <a:r>
              <a:rPr lang="en-US" sz="1800" dirty="0">
                <a:solidFill>
                  <a:schemeClr val="tx1"/>
                </a:solidFill>
                <a:latin typeface="Dosis Light" panose="020B0604020202020204" charset="0"/>
                <a:sym typeface="Titillium Web Light"/>
              </a:rPr>
              <a:t>Surveillance features</a:t>
            </a:r>
            <a:r>
              <a:rPr lang="en-US" dirty="0"/>
              <a:t> </a:t>
            </a:r>
          </a:p>
        </p:txBody>
      </p:sp>
    </p:spTree>
    <p:extLst>
      <p:ext uri="{BB962C8B-B14F-4D97-AF65-F5344CB8AC3E}">
        <p14:creationId xmlns:p14="http://schemas.microsoft.com/office/powerpoint/2010/main" val="66615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14477" cy="27153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5341"/>
            <a:ext cx="2981739" cy="1220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739" y="327870"/>
            <a:ext cx="3522428" cy="13901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3646" y="2007332"/>
            <a:ext cx="2981739" cy="2071757"/>
          </a:xfrm>
          <a:prstGeom prst="rect">
            <a:avLst/>
          </a:prstGeom>
        </p:spPr>
      </p:pic>
      <p:sp>
        <p:nvSpPr>
          <p:cNvPr id="8" name="Rectangle 7"/>
          <p:cNvSpPr/>
          <p:nvPr/>
        </p:nvSpPr>
        <p:spPr>
          <a:xfrm>
            <a:off x="2829763" y="4125541"/>
            <a:ext cx="3180679" cy="276999"/>
          </a:xfrm>
          <a:prstGeom prst="rect">
            <a:avLst/>
          </a:prstGeom>
        </p:spPr>
        <p:txBody>
          <a:bodyPr wrap="none">
            <a:spAutoFit/>
          </a:bodyPr>
          <a:lstStyle/>
          <a:p>
            <a:r>
              <a:rPr lang="en-US" sz="1200" dirty="0"/>
              <a:t>Flight path of Acorn plan from 2015 to 2017 </a:t>
            </a:r>
          </a:p>
        </p:txBody>
      </p:sp>
    </p:spTree>
    <p:extLst>
      <p:ext uri="{BB962C8B-B14F-4D97-AF65-F5344CB8AC3E}">
        <p14:creationId xmlns:p14="http://schemas.microsoft.com/office/powerpoint/2010/main" val="158552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Shape 3976"/>
          <p:cNvSpPr txBox="1">
            <a:spLocks noGrp="1"/>
          </p:cNvSpPr>
          <p:nvPr>
            <p:ph type="title"/>
          </p:nvPr>
        </p:nvSpPr>
        <p:spPr>
          <a:xfrm>
            <a:off x="2668123" y="176938"/>
            <a:ext cx="2532637" cy="5794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Data pipeline</a:t>
            </a:r>
            <a:endParaRPr dirty="0"/>
          </a:p>
        </p:txBody>
      </p:sp>
      <p:sp>
        <p:nvSpPr>
          <p:cNvPr id="3977" name="Shape 3977"/>
          <p:cNvSpPr/>
          <p:nvPr/>
        </p:nvSpPr>
        <p:spPr>
          <a:xfrm>
            <a:off x="747047" y="1615443"/>
            <a:ext cx="1157666" cy="855282"/>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1. Data collection</a:t>
            </a:r>
            <a:endParaRPr sz="1800" dirty="0">
              <a:solidFill>
                <a:srgbClr val="003B55"/>
              </a:solidFill>
              <a:latin typeface="Titillium Web Light"/>
              <a:ea typeface="Titillium Web Light"/>
              <a:cs typeface="Titillium Web Light"/>
              <a:sym typeface="Titillium Web Light"/>
            </a:endParaRPr>
          </a:p>
        </p:txBody>
      </p:sp>
      <p:sp>
        <p:nvSpPr>
          <p:cNvPr id="3978" name="Shape 3978"/>
          <p:cNvSpPr/>
          <p:nvPr/>
        </p:nvSpPr>
        <p:spPr>
          <a:xfrm>
            <a:off x="5113117" y="1615442"/>
            <a:ext cx="1297612" cy="829811"/>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3.</a:t>
            </a:r>
            <a:r>
              <a:rPr lang="en-US" sz="1800" dirty="0">
                <a:solidFill>
                  <a:srgbClr val="003B55"/>
                </a:solidFill>
                <a:latin typeface="Titillium Web Light"/>
                <a:ea typeface="Titillium Web Light"/>
                <a:cs typeface="Titillium Web Light"/>
                <a:sym typeface="Titillium Web Light"/>
              </a:rPr>
              <a:t>Data pre-processing</a:t>
            </a:r>
            <a:endParaRPr sz="1800" dirty="0">
              <a:solidFill>
                <a:srgbClr val="003B55"/>
              </a:solidFill>
              <a:latin typeface="Titillium Web Light"/>
              <a:ea typeface="Titillium Web Light"/>
              <a:cs typeface="Titillium Web Light"/>
              <a:sym typeface="Titillium Web Light"/>
            </a:endParaRPr>
          </a:p>
        </p:txBody>
      </p:sp>
      <p:sp>
        <p:nvSpPr>
          <p:cNvPr id="3979" name="Shape 3979"/>
          <p:cNvSpPr/>
          <p:nvPr/>
        </p:nvSpPr>
        <p:spPr>
          <a:xfrm>
            <a:off x="2754651" y="1625676"/>
            <a:ext cx="1297612" cy="829811"/>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rgbClr val="003B55"/>
              </a:solidFill>
              <a:latin typeface="Titillium Web Light"/>
              <a:ea typeface="Titillium Web Light"/>
              <a:cs typeface="Titillium Web Light"/>
              <a:sym typeface="Titillium Web Light"/>
            </a:endParaRPr>
          </a:p>
        </p:txBody>
      </p:sp>
      <p:cxnSp>
        <p:nvCxnSpPr>
          <p:cNvPr id="3980" name="Shape 3980"/>
          <p:cNvCxnSpPr>
            <a:cxnSpLocks/>
            <a:stCxn id="3977" idx="3"/>
            <a:endCxn id="3979" idx="1"/>
          </p:cNvCxnSpPr>
          <p:nvPr/>
        </p:nvCxnSpPr>
        <p:spPr>
          <a:xfrm flipV="1">
            <a:off x="1904713" y="2040582"/>
            <a:ext cx="849938" cy="2502"/>
          </a:xfrm>
          <a:prstGeom prst="straightConnector1">
            <a:avLst/>
          </a:prstGeom>
          <a:noFill/>
          <a:ln w="38100" cap="flat" cmpd="sng">
            <a:solidFill>
              <a:srgbClr val="D3EBD5"/>
            </a:solidFill>
            <a:prstDash val="solid"/>
            <a:round/>
            <a:headEnd type="diamond" w="sm" len="sm"/>
            <a:tailEnd type="diamond" w="sm" len="sm"/>
          </a:ln>
        </p:spPr>
      </p:cxnSp>
      <p:cxnSp>
        <p:nvCxnSpPr>
          <p:cNvPr id="3981" name="Shape 3981"/>
          <p:cNvCxnSpPr>
            <a:cxnSpLocks/>
            <a:stCxn id="3979" idx="3"/>
            <a:endCxn id="3978" idx="1"/>
          </p:cNvCxnSpPr>
          <p:nvPr/>
        </p:nvCxnSpPr>
        <p:spPr>
          <a:xfrm flipV="1">
            <a:off x="4052263" y="2030348"/>
            <a:ext cx="1060854" cy="10234"/>
          </a:xfrm>
          <a:prstGeom prst="straightConnector1">
            <a:avLst/>
          </a:prstGeom>
          <a:noFill/>
          <a:ln w="38100" cap="flat" cmpd="sng">
            <a:solidFill>
              <a:srgbClr val="80BFB7"/>
            </a:solidFill>
            <a:prstDash val="solid"/>
            <a:round/>
            <a:headEnd type="diamond" w="sm" len="sm"/>
            <a:tailEnd type="diamond" w="sm" len="sm"/>
          </a:ln>
        </p:spPr>
      </p:cxnSp>
      <p:sp>
        <p:nvSpPr>
          <p:cNvPr id="3982" name="Shape 398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28" name="Shape 3979">
            <a:extLst>
              <a:ext uri="{FF2B5EF4-FFF2-40B4-BE49-F238E27FC236}">
                <a16:creationId xmlns:a16="http://schemas.microsoft.com/office/drawing/2014/main" id="{19396319-B394-4A70-AC71-3775214EEB42}"/>
              </a:ext>
            </a:extLst>
          </p:cNvPr>
          <p:cNvSpPr/>
          <p:nvPr/>
        </p:nvSpPr>
        <p:spPr>
          <a:xfrm>
            <a:off x="5027248" y="3157236"/>
            <a:ext cx="1469350" cy="975597"/>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4. </a:t>
            </a:r>
            <a:r>
              <a:rPr lang="en-US" sz="1800" dirty="0">
                <a:solidFill>
                  <a:srgbClr val="003B55"/>
                </a:solidFill>
                <a:latin typeface="Titillium Web Light"/>
                <a:ea typeface="Titillium Web Light"/>
                <a:cs typeface="Titillium Web Light"/>
                <a:sym typeface="Titillium Web Light"/>
              </a:rPr>
              <a:t>Modelling</a:t>
            </a:r>
            <a:endParaRPr sz="1800" dirty="0">
              <a:solidFill>
                <a:srgbClr val="003B55"/>
              </a:solidFill>
              <a:latin typeface="Titillium Web Light"/>
              <a:ea typeface="Titillium Web Light"/>
              <a:cs typeface="Titillium Web Light"/>
              <a:sym typeface="Titillium Web Light"/>
            </a:endParaRPr>
          </a:p>
        </p:txBody>
      </p:sp>
      <p:cxnSp>
        <p:nvCxnSpPr>
          <p:cNvPr id="24" name="Straight Arrow Connector 23">
            <a:extLst>
              <a:ext uri="{FF2B5EF4-FFF2-40B4-BE49-F238E27FC236}">
                <a16:creationId xmlns:a16="http://schemas.microsoft.com/office/drawing/2014/main" id="{50233091-6BC4-479A-A470-CC648A1E3549}"/>
              </a:ext>
            </a:extLst>
          </p:cNvPr>
          <p:cNvCxnSpPr>
            <a:cxnSpLocks/>
            <a:stCxn id="3978" idx="2"/>
            <a:endCxn id="28" idx="0"/>
          </p:cNvCxnSpPr>
          <p:nvPr/>
        </p:nvCxnSpPr>
        <p:spPr>
          <a:xfrm>
            <a:off x="5761923" y="2445253"/>
            <a:ext cx="0" cy="711983"/>
          </a:xfrm>
          <a:prstGeom prst="straightConnector1">
            <a:avLst/>
          </a:prstGeom>
          <a:ln w="38100" cmpd="sng">
            <a:solidFill>
              <a:srgbClr val="BAE4AE"/>
            </a:solidFill>
            <a:tailEnd type="triangle"/>
          </a:ln>
        </p:spPr>
        <p:style>
          <a:lnRef idx="1">
            <a:schemeClr val="accent1"/>
          </a:lnRef>
          <a:fillRef idx="0">
            <a:schemeClr val="accent1"/>
          </a:fillRef>
          <a:effectRef idx="0">
            <a:schemeClr val="accent1"/>
          </a:effectRef>
          <a:fontRef idx="minor">
            <a:schemeClr val="tx1"/>
          </a:fontRef>
        </p:style>
      </p:cxnSp>
      <p:sp>
        <p:nvSpPr>
          <p:cNvPr id="25" name="AutoShape 2" descr="Image result for insights">
            <a:extLst>
              <a:ext uri="{FF2B5EF4-FFF2-40B4-BE49-F238E27FC236}">
                <a16:creationId xmlns:a16="http://schemas.microsoft.com/office/drawing/2014/main" id="{F30ED1C5-0138-4CAC-A75B-90B731BACDE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Shape 3978">
            <a:extLst>
              <a:ext uri="{FF2B5EF4-FFF2-40B4-BE49-F238E27FC236}">
                <a16:creationId xmlns:a16="http://schemas.microsoft.com/office/drawing/2014/main" id="{A31532B9-20E2-4838-B061-924820150DE7}"/>
              </a:ext>
            </a:extLst>
          </p:cNvPr>
          <p:cNvSpPr/>
          <p:nvPr/>
        </p:nvSpPr>
        <p:spPr>
          <a:xfrm>
            <a:off x="2705700" y="3202351"/>
            <a:ext cx="1395513" cy="885365"/>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5. Validation</a:t>
            </a:r>
            <a:endParaRPr sz="1800" dirty="0">
              <a:solidFill>
                <a:srgbClr val="003B55"/>
              </a:solidFill>
              <a:latin typeface="Titillium Web Light"/>
              <a:ea typeface="Titillium Web Light"/>
              <a:cs typeface="Titillium Web Light"/>
              <a:sym typeface="Titillium Web Light"/>
            </a:endParaRPr>
          </a:p>
        </p:txBody>
      </p:sp>
      <p:cxnSp>
        <p:nvCxnSpPr>
          <p:cNvPr id="37" name="Straight Arrow Connector 36">
            <a:extLst>
              <a:ext uri="{FF2B5EF4-FFF2-40B4-BE49-F238E27FC236}">
                <a16:creationId xmlns:a16="http://schemas.microsoft.com/office/drawing/2014/main" id="{8CA28268-C0E6-4853-8AD7-60BBC17D7292}"/>
              </a:ext>
            </a:extLst>
          </p:cNvPr>
          <p:cNvCxnSpPr>
            <a:cxnSpLocks/>
            <a:stCxn id="28" idx="1"/>
            <a:endCxn id="36" idx="3"/>
          </p:cNvCxnSpPr>
          <p:nvPr/>
        </p:nvCxnSpPr>
        <p:spPr>
          <a:xfrm flipH="1" flipV="1">
            <a:off x="4101213" y="3645034"/>
            <a:ext cx="9260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1740DC-251A-464C-9FF8-9DC11A7E7D07}"/>
              </a:ext>
            </a:extLst>
          </p:cNvPr>
          <p:cNvPicPr>
            <a:picLocks noChangeAspect="1"/>
          </p:cNvPicPr>
          <p:nvPr/>
        </p:nvPicPr>
        <p:blipFill>
          <a:blip r:embed="rId3"/>
          <a:stretch>
            <a:fillRect/>
          </a:stretch>
        </p:blipFill>
        <p:spPr>
          <a:xfrm>
            <a:off x="747047" y="785631"/>
            <a:ext cx="1157666" cy="829811"/>
          </a:xfrm>
          <a:prstGeom prst="rect">
            <a:avLst/>
          </a:prstGeom>
        </p:spPr>
      </p:pic>
      <p:pic>
        <p:nvPicPr>
          <p:cNvPr id="10" name="Picture 9">
            <a:extLst>
              <a:ext uri="{FF2B5EF4-FFF2-40B4-BE49-F238E27FC236}">
                <a16:creationId xmlns:a16="http://schemas.microsoft.com/office/drawing/2014/main" id="{F1CB01C3-3A6D-4E1A-BDAA-D0F1D8DD0193}"/>
              </a:ext>
            </a:extLst>
          </p:cNvPr>
          <p:cNvPicPr>
            <a:picLocks noChangeAspect="1"/>
          </p:cNvPicPr>
          <p:nvPr/>
        </p:nvPicPr>
        <p:blipFill>
          <a:blip r:embed="rId4"/>
          <a:stretch>
            <a:fillRect/>
          </a:stretch>
        </p:blipFill>
        <p:spPr>
          <a:xfrm rot="20327573">
            <a:off x="481828" y="604811"/>
            <a:ext cx="864395" cy="227624"/>
          </a:xfrm>
          <a:prstGeom prst="rect">
            <a:avLst/>
          </a:prstGeom>
        </p:spPr>
      </p:pic>
      <p:pic>
        <p:nvPicPr>
          <p:cNvPr id="11" name="Picture 10">
            <a:extLst>
              <a:ext uri="{FF2B5EF4-FFF2-40B4-BE49-F238E27FC236}">
                <a16:creationId xmlns:a16="http://schemas.microsoft.com/office/drawing/2014/main" id="{D65EE34A-9910-482B-9C2F-2FB8961993C5}"/>
              </a:ext>
            </a:extLst>
          </p:cNvPr>
          <p:cNvPicPr>
            <a:picLocks noChangeAspect="1"/>
          </p:cNvPicPr>
          <p:nvPr/>
        </p:nvPicPr>
        <p:blipFill>
          <a:blip r:embed="rId5"/>
          <a:stretch>
            <a:fillRect/>
          </a:stretch>
        </p:blipFill>
        <p:spPr>
          <a:xfrm>
            <a:off x="1321324" y="672770"/>
            <a:ext cx="627843" cy="285383"/>
          </a:xfrm>
          <a:prstGeom prst="rect">
            <a:avLst/>
          </a:prstGeom>
        </p:spPr>
      </p:pic>
      <p:sp>
        <p:nvSpPr>
          <p:cNvPr id="18" name="TextBox 17">
            <a:extLst>
              <a:ext uri="{FF2B5EF4-FFF2-40B4-BE49-F238E27FC236}">
                <a16:creationId xmlns:a16="http://schemas.microsoft.com/office/drawing/2014/main" id="{0CD50AAD-BF9B-4EF4-946B-F14F0D5A70C4}"/>
              </a:ext>
            </a:extLst>
          </p:cNvPr>
          <p:cNvSpPr txBox="1"/>
          <p:nvPr/>
        </p:nvSpPr>
        <p:spPr>
          <a:xfrm>
            <a:off x="2842783" y="1829545"/>
            <a:ext cx="1283311" cy="369332"/>
          </a:xfrm>
          <a:prstGeom prst="rect">
            <a:avLst/>
          </a:prstGeom>
          <a:noFill/>
        </p:spPr>
        <p:txBody>
          <a:bodyPr wrap="square" rtlCol="0">
            <a:spAutoFit/>
          </a:bodyPr>
          <a:lstStyle/>
          <a:p>
            <a:r>
              <a:rPr lang="en-US" sz="1800" dirty="0">
                <a:latin typeface="Titillium Web" panose="020B0604020202020204" charset="0"/>
              </a:rPr>
              <a:t>2. Explore</a:t>
            </a:r>
          </a:p>
        </p:txBody>
      </p:sp>
      <p:pic>
        <p:nvPicPr>
          <p:cNvPr id="19" name="Picture 18">
            <a:extLst>
              <a:ext uri="{FF2B5EF4-FFF2-40B4-BE49-F238E27FC236}">
                <a16:creationId xmlns:a16="http://schemas.microsoft.com/office/drawing/2014/main" id="{01265F86-BBE8-4CFD-8E78-9B3CB9598BF7}"/>
              </a:ext>
            </a:extLst>
          </p:cNvPr>
          <p:cNvPicPr>
            <a:picLocks noChangeAspect="1"/>
          </p:cNvPicPr>
          <p:nvPr/>
        </p:nvPicPr>
        <p:blipFill>
          <a:blip r:embed="rId6"/>
          <a:stretch>
            <a:fillRect/>
          </a:stretch>
        </p:blipFill>
        <p:spPr>
          <a:xfrm rot="10800000">
            <a:off x="495554" y="2980510"/>
            <a:ext cx="1472557" cy="1329046"/>
          </a:xfrm>
          <a:prstGeom prst="rect">
            <a:avLst/>
          </a:prstGeom>
        </p:spPr>
      </p:pic>
      <p:cxnSp>
        <p:nvCxnSpPr>
          <p:cNvPr id="32" name="Shape 3981">
            <a:extLst>
              <a:ext uri="{FF2B5EF4-FFF2-40B4-BE49-F238E27FC236}">
                <a16:creationId xmlns:a16="http://schemas.microsoft.com/office/drawing/2014/main" id="{D7A3609A-FEAA-421C-96FB-058FF7F5BE1C}"/>
              </a:ext>
            </a:extLst>
          </p:cNvPr>
          <p:cNvCxnSpPr>
            <a:cxnSpLocks/>
            <a:stCxn id="36" idx="1"/>
            <a:endCxn id="19" idx="1"/>
          </p:cNvCxnSpPr>
          <p:nvPr/>
        </p:nvCxnSpPr>
        <p:spPr>
          <a:xfrm flipH="1" flipV="1">
            <a:off x="1968111" y="3645033"/>
            <a:ext cx="737589" cy="1"/>
          </a:xfrm>
          <a:prstGeom prst="straightConnector1">
            <a:avLst/>
          </a:prstGeom>
          <a:noFill/>
          <a:ln w="38100" cap="flat" cmpd="sng">
            <a:solidFill>
              <a:srgbClr val="80BFB7"/>
            </a:solidFill>
            <a:prstDash val="solid"/>
            <a:round/>
            <a:headEnd type="none" w="sm" len="sm"/>
            <a:tailEnd type="triangle" w="sm" len="sm"/>
          </a:ln>
        </p:spPr>
      </p:cxnSp>
      <p:sp>
        <p:nvSpPr>
          <p:cNvPr id="46" name="TextBox 45">
            <a:extLst>
              <a:ext uri="{FF2B5EF4-FFF2-40B4-BE49-F238E27FC236}">
                <a16:creationId xmlns:a16="http://schemas.microsoft.com/office/drawing/2014/main" id="{9EC82FD3-503E-4096-99D4-E5ADA1405F16}"/>
              </a:ext>
            </a:extLst>
          </p:cNvPr>
          <p:cNvSpPr txBox="1"/>
          <p:nvPr/>
        </p:nvSpPr>
        <p:spPr>
          <a:xfrm>
            <a:off x="914025" y="4072674"/>
            <a:ext cx="1214827" cy="369332"/>
          </a:xfrm>
          <a:prstGeom prst="rect">
            <a:avLst/>
          </a:prstGeom>
          <a:noFill/>
        </p:spPr>
        <p:txBody>
          <a:bodyPr wrap="square" rtlCol="0">
            <a:spAutoFit/>
          </a:bodyPr>
          <a:lstStyle/>
          <a:p>
            <a:r>
              <a:rPr lang="en" sz="1800" dirty="0">
                <a:solidFill>
                  <a:srgbClr val="003B55"/>
                </a:solidFill>
                <a:latin typeface="Titillium Web Light"/>
                <a:ea typeface="Titillium Web Light"/>
                <a:cs typeface="Titillium Web Light"/>
                <a:sym typeface="Titillium Web Light"/>
              </a:rPr>
              <a:t>6).</a:t>
            </a:r>
            <a:r>
              <a:rPr lang="en-US" sz="1800" dirty="0">
                <a:solidFill>
                  <a:srgbClr val="003B55"/>
                </a:solidFill>
                <a:latin typeface="Titillium Web Light"/>
                <a:ea typeface="Titillium Web Light"/>
                <a:cs typeface="Titillium Web Light"/>
                <a:sym typeface="Titillium Web Light"/>
              </a:rPr>
              <a:t>Insights</a:t>
            </a:r>
            <a:endParaRPr lang="en-US" sz="1800" dirty="0">
              <a:solidFill>
                <a:schemeClr val="accent1">
                  <a:lumMod val="75000"/>
                </a:schemeClr>
              </a:solidFill>
            </a:endParaRPr>
          </a:p>
        </p:txBody>
      </p:sp>
    </p:spTree>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1938</TotalTime>
  <Words>717</Words>
  <Application>Microsoft Office PowerPoint</Application>
  <PresentationFormat>On-screen Show (16:9)</PresentationFormat>
  <Paragraphs>159</Paragraphs>
  <Slides>50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Dosis Light</vt:lpstr>
      <vt:lpstr>Times New Roman</vt:lpstr>
      <vt:lpstr>Titillium Web Light</vt:lpstr>
      <vt:lpstr>Titillium Web</vt:lpstr>
      <vt:lpstr>Arial</vt:lpstr>
      <vt:lpstr>Mowbray template</vt:lpstr>
      <vt:lpstr>PowerPoint Presentation</vt:lpstr>
      <vt:lpstr>Capstone Project (DAEN 690 -Spring 2018)     Spy Plane Finder</vt:lpstr>
      <vt:lpstr>Team members</vt:lpstr>
      <vt:lpstr>Problem definition</vt:lpstr>
      <vt:lpstr>Goal</vt:lpstr>
      <vt:lpstr>PowerPoint Presentation</vt:lpstr>
      <vt:lpstr>PowerPoint Presentation</vt:lpstr>
      <vt:lpstr>PowerPoint Presentation</vt:lpstr>
      <vt:lpstr>Data pipeline</vt:lpstr>
      <vt:lpstr>Dataset – Plane registration details</vt:lpstr>
      <vt:lpstr>PowerPoint Presentation</vt:lpstr>
      <vt:lpstr>PowerPoint Presentation</vt:lpstr>
      <vt:lpstr>PowerPoint Presentation</vt:lpstr>
      <vt:lpstr>PowerPoint Presentation</vt:lpstr>
      <vt:lpstr>PowerPoint Presentation</vt:lpstr>
      <vt:lpstr>Missing values observed</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Evolutionary Learning Trees</vt:lpstr>
      <vt:lpstr>Evolutionary Learning Trees</vt:lpstr>
      <vt:lpstr>Evolutionary Learning Trees</vt:lpstr>
      <vt:lpstr>Evolutionary Learning Trees</vt:lpstr>
      <vt:lpstr>Bagged trees</vt:lpstr>
      <vt:lpstr>Bagged trees</vt:lpstr>
      <vt:lpstr>PowerPoint Presentation</vt:lpstr>
      <vt:lpstr>PowerPoint Presentation</vt:lpstr>
      <vt:lpstr>PowerPoint Presentation</vt:lpstr>
      <vt:lpstr>PowerPoint Presentation</vt:lpstr>
      <vt:lpstr>PowerPoint Presentation</vt:lpstr>
      <vt:lpstr>Comparison of models</vt:lpstr>
      <vt:lpstr>Validation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(DAEN 690 Spring 2018) :   Spy Plane Finder</dc:title>
  <dc:creator>Shravan12</dc:creator>
  <cp:lastModifiedBy>schinth</cp:lastModifiedBy>
  <cp:revision>106</cp:revision>
  <dcterms:modified xsi:type="dcterms:W3CDTF">2018-05-08T00:06:15Z</dcterms:modified>
</cp:coreProperties>
</file>